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notesSlides/notesSlide12.xml" ContentType="application/vnd.openxmlformats-officedocument.presentationml.notesSlide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notesSlides/notesSlide16.xml" ContentType="application/vnd.openxmlformats-officedocument.presentationml.notesSlide+xml"/>
  <Override PartName="/ppt/charts/chart8.xml" ContentType="application/vnd.openxmlformats-officedocument.drawingml.chart+xml"/>
  <Override PartName="/ppt/theme/themeOverride4.xml" ContentType="application/vnd.openxmlformats-officedocument.themeOverride+xml"/>
  <Override PartName="/ppt/notesSlides/notesSlide17.xml" ContentType="application/vnd.openxmlformats-officedocument.presentationml.notesSlide+xml"/>
  <Override PartName="/ppt/charts/chart9.xml" ContentType="application/vnd.openxmlformats-officedocument.drawingml.chart+xml"/>
  <Override PartName="/ppt/theme/themeOverride5.xml" ContentType="application/vnd.openxmlformats-officedocument.themeOverride+xml"/>
  <Override PartName="/ppt/notesSlides/notesSlide18.xml" ContentType="application/vnd.openxmlformats-officedocument.presentationml.notesSlide+xml"/>
  <Override PartName="/ppt/charts/chart10.xml" ContentType="application/vnd.openxmlformats-officedocument.drawingml.chart+xml"/>
  <Override PartName="/ppt/theme/themeOverride6.xml" ContentType="application/vnd.openxmlformats-officedocument.themeOverride+xml"/>
  <Override PartName="/ppt/notesSlides/notesSlide19.xml" ContentType="application/vnd.openxmlformats-officedocument.presentationml.notesSlide+xml"/>
  <Override PartName="/ppt/charts/chart11.xml" ContentType="application/vnd.openxmlformats-officedocument.drawingml.chart+xml"/>
  <Override PartName="/ppt/theme/themeOverride7.xml" ContentType="application/vnd.openxmlformats-officedocument.themeOverride+xml"/>
  <Override PartName="/ppt/notesSlides/notesSlide20.xml" ContentType="application/vnd.openxmlformats-officedocument.presentationml.notesSlide+xml"/>
  <Override PartName="/ppt/charts/chart12.xml" ContentType="application/vnd.openxmlformats-officedocument.drawingml.chart+xml"/>
  <Override PartName="/ppt/theme/themeOverride8.xml" ContentType="application/vnd.openxmlformats-officedocument.themeOverride+xml"/>
  <Override PartName="/ppt/charts/chart13.xml" ContentType="application/vnd.openxmlformats-officedocument.drawingml.chart+xml"/>
  <Override PartName="/ppt/theme/themeOverride9.xml" ContentType="application/vnd.openxmlformats-officedocument.themeOverride+xml"/>
  <Override PartName="/ppt/notesSlides/notesSlide21.xml" ContentType="application/vnd.openxmlformats-officedocument.presentationml.notesSlide+xml"/>
  <Override PartName="/ppt/charts/chart14.xml" ContentType="application/vnd.openxmlformats-officedocument.drawingml.chart+xml"/>
  <Override PartName="/ppt/theme/themeOverride10.xml" ContentType="application/vnd.openxmlformats-officedocument.themeOverride+xml"/>
  <Override PartName="/ppt/notesSlides/notesSlide22.xml" ContentType="application/vnd.openxmlformats-officedocument.presentationml.notesSlide+xml"/>
  <Override PartName="/ppt/charts/chart15.xml" ContentType="application/vnd.openxmlformats-officedocument.drawingml.chart+xml"/>
  <Override PartName="/ppt/theme/themeOverride11.xml" ContentType="application/vnd.openxmlformats-officedocument.themeOverride+xml"/>
  <Override PartName="/ppt/notesSlides/notesSlide23.xml" ContentType="application/vnd.openxmlformats-officedocument.presentationml.notesSlide+xml"/>
  <Override PartName="/ppt/charts/chart16.xml" ContentType="application/vnd.openxmlformats-officedocument.drawingml.chart+xml"/>
  <Override PartName="/ppt/theme/themeOverride1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256" r:id="rId2"/>
    <p:sldId id="260" r:id="rId3"/>
    <p:sldId id="265" r:id="rId4"/>
    <p:sldId id="261" r:id="rId5"/>
    <p:sldId id="283" r:id="rId6"/>
    <p:sldId id="277" r:id="rId7"/>
    <p:sldId id="279" r:id="rId8"/>
    <p:sldId id="273" r:id="rId9"/>
    <p:sldId id="280" r:id="rId10"/>
    <p:sldId id="275" r:id="rId11"/>
    <p:sldId id="276" r:id="rId12"/>
    <p:sldId id="278" r:id="rId13"/>
    <p:sldId id="288" r:id="rId14"/>
    <p:sldId id="289" r:id="rId15"/>
    <p:sldId id="290" r:id="rId16"/>
    <p:sldId id="291" r:id="rId17"/>
    <p:sldId id="258" r:id="rId18"/>
    <p:sldId id="257" r:id="rId19"/>
    <p:sldId id="269" r:id="rId20"/>
    <p:sldId id="281" r:id="rId21"/>
    <p:sldId id="286" r:id="rId22"/>
    <p:sldId id="262" r:id="rId23"/>
    <p:sldId id="259" r:id="rId24"/>
    <p:sldId id="270" r:id="rId25"/>
    <p:sldId id="271" r:id="rId26"/>
    <p:sldId id="263" r:id="rId27"/>
    <p:sldId id="267" r:id="rId28"/>
    <p:sldId id="287" r:id="rId29"/>
    <p:sldId id="268" r:id="rId30"/>
    <p:sldId id="272" r:id="rId31"/>
    <p:sldId id="28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9" autoAdjust="0"/>
  </p:normalViewPr>
  <p:slideViewPr>
    <p:cSldViewPr>
      <p:cViewPr>
        <p:scale>
          <a:sx n="100" d="100"/>
          <a:sy n="100" d="100"/>
        </p:scale>
        <p:origin x="173" y="8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19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5.xlsx"/><Relationship Id="rId1" Type="http://schemas.openxmlformats.org/officeDocument/2006/relationships/themeOverride" Target="../theme/themeOverride6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6.xlsx"/><Relationship Id="rId1" Type="http://schemas.openxmlformats.org/officeDocument/2006/relationships/themeOverride" Target="../theme/themeOverride7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7.xlsx"/><Relationship Id="rId1" Type="http://schemas.openxmlformats.org/officeDocument/2006/relationships/themeOverride" Target="../theme/themeOverride8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8.xlsx"/><Relationship Id="rId1" Type="http://schemas.openxmlformats.org/officeDocument/2006/relationships/themeOverride" Target="../theme/themeOverride9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9.xlsx"/><Relationship Id="rId1" Type="http://schemas.openxmlformats.org/officeDocument/2006/relationships/themeOverride" Target="../theme/themeOverride10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0.xlsx"/><Relationship Id="rId1" Type="http://schemas.openxmlformats.org/officeDocument/2006/relationships/themeOverride" Target="../theme/themeOverride11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1.xlsx"/><Relationship Id="rId1" Type="http://schemas.openxmlformats.org/officeDocument/2006/relationships/themeOverride" Target="../theme/themeOverride12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3.xlsx"/><Relationship Id="rId1" Type="http://schemas.openxmlformats.org/officeDocument/2006/relationships/themeOverride" Target="../theme/themeOverride4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4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1-12.</a:t>
            </a:r>
            <a:r>
              <a:rPr lang="en-US" sz="2400" baseline="0" dirty="0" smtClean="0"/>
              <a:t> </a:t>
            </a:r>
            <a:r>
              <a:rPr lang="en-US" sz="2400" dirty="0" smtClean="0"/>
              <a:t>Organizational</a:t>
            </a:r>
            <a:r>
              <a:rPr lang="en-US" sz="2400" baseline="0" dirty="0" smtClean="0"/>
              <a:t> </a:t>
            </a:r>
            <a:r>
              <a:rPr lang="en-US" sz="2400" baseline="0" dirty="0"/>
              <a:t>Approaches to Literature</a:t>
            </a:r>
            <a:endParaRPr lang="en-US" sz="2400" dirty="0"/>
          </a:p>
        </c:rich>
      </c:tx>
      <c:layout>
        <c:manualLayout>
          <c:xMode val="edge"/>
          <c:yMode val="edge"/>
          <c:x val="0.17475000000000004"/>
          <c:y val="3.333333333333336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4299311023622075"/>
          <c:y val="0.12089822105570146"/>
          <c:w val="0.66016590113735751"/>
          <c:h val="0.7717035578885980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9th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Sheet1!$A$2:$A$7</c:f>
              <c:strCache>
                <c:ptCount val="6"/>
                <c:pt idx="0">
                  <c:v>National/Historic</c:v>
                </c:pt>
                <c:pt idx="1">
                  <c:v>Genre</c:v>
                </c:pt>
                <c:pt idx="2">
                  <c:v>Thematic</c:v>
                </c:pt>
                <c:pt idx="3">
                  <c:v>Conceptual Design</c:v>
                </c:pt>
                <c:pt idx="4">
                  <c:v>Textbook Sequencing</c:v>
                </c:pt>
                <c:pt idx="5">
                  <c:v>Teacher's Own Sequencing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</c:v>
                </c:pt>
                <c:pt idx="1">
                  <c:v>27</c:v>
                </c:pt>
                <c:pt idx="2">
                  <c:v>22</c:v>
                </c:pt>
                <c:pt idx="3">
                  <c:v>8</c:v>
                </c:pt>
                <c:pt idx="4">
                  <c:v>6</c:v>
                </c:pt>
                <c:pt idx="5">
                  <c:v>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10th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Sheet1!$A$2:$A$7</c:f>
              <c:strCache>
                <c:ptCount val="6"/>
                <c:pt idx="0">
                  <c:v>National/Historic</c:v>
                </c:pt>
                <c:pt idx="1">
                  <c:v>Genre</c:v>
                </c:pt>
                <c:pt idx="2">
                  <c:v>Thematic</c:v>
                </c:pt>
                <c:pt idx="3">
                  <c:v>Conceptual Design</c:v>
                </c:pt>
                <c:pt idx="4">
                  <c:v>Textbook Sequencing</c:v>
                </c:pt>
                <c:pt idx="5">
                  <c:v>Teacher's Own Sequencing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23</c:v>
                </c:pt>
                <c:pt idx="2">
                  <c:v>27</c:v>
                </c:pt>
                <c:pt idx="3">
                  <c:v>10</c:v>
                </c:pt>
                <c:pt idx="4">
                  <c:v>8</c:v>
                </c:pt>
                <c:pt idx="5">
                  <c:v>17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11th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Sheet1!$A$2:$A$7</c:f>
              <c:strCache>
                <c:ptCount val="6"/>
                <c:pt idx="0">
                  <c:v>National/Historic</c:v>
                </c:pt>
                <c:pt idx="1">
                  <c:v>Genre</c:v>
                </c:pt>
                <c:pt idx="2">
                  <c:v>Thematic</c:v>
                </c:pt>
                <c:pt idx="3">
                  <c:v>Conceptual Design</c:v>
                </c:pt>
                <c:pt idx="4">
                  <c:v>Textbook Sequencing</c:v>
                </c:pt>
                <c:pt idx="5">
                  <c:v>Teacher's Own Sequencing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28</c:v>
                </c:pt>
                <c:pt idx="1">
                  <c:v>13</c:v>
                </c:pt>
                <c:pt idx="2">
                  <c:v>16</c:v>
                </c:pt>
                <c:pt idx="3">
                  <c:v>8</c:v>
                </c:pt>
                <c:pt idx="4">
                  <c:v>12</c:v>
                </c:pt>
                <c:pt idx="5">
                  <c:v>15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12th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Sheet1!$A$2:$A$7</c:f>
              <c:strCache>
                <c:ptCount val="6"/>
                <c:pt idx="0">
                  <c:v>National/Historic</c:v>
                </c:pt>
                <c:pt idx="1">
                  <c:v>Genre</c:v>
                </c:pt>
                <c:pt idx="2">
                  <c:v>Thematic</c:v>
                </c:pt>
                <c:pt idx="3">
                  <c:v>Conceptual Design</c:v>
                </c:pt>
                <c:pt idx="4">
                  <c:v>Textbook Sequencing</c:v>
                </c:pt>
                <c:pt idx="5">
                  <c:v>Teacher's Own Sequencing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26</c:v>
                </c:pt>
                <c:pt idx="1">
                  <c:v>16</c:v>
                </c:pt>
                <c:pt idx="2">
                  <c:v>22</c:v>
                </c:pt>
                <c:pt idx="3">
                  <c:v>10</c:v>
                </c:pt>
                <c:pt idx="4">
                  <c:v>13</c:v>
                </c:pt>
                <c:pt idx="5">
                  <c:v>21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3657472"/>
        <c:axId val="23859968"/>
      </c:barChart>
      <c:catAx>
        <c:axId val="23657472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23859968"/>
        <c:crosses val="autoZero"/>
        <c:auto val="1"/>
        <c:lblAlgn val="ctr"/>
        <c:lblOffset val="100"/>
        <c:noMultiLvlLbl val="0"/>
      </c:catAx>
      <c:valAx>
        <c:axId val="23859968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36574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004005905511816"/>
          <c:y val="0.42277354913969117"/>
          <c:w val="9.1266076115485678E-2"/>
          <c:h val="0.20700845727617398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800"/>
            </a:pPr>
            <a:r>
              <a:rPr lang="en-US" sz="2800" dirty="0" smtClean="0"/>
              <a:t>67. Impact </a:t>
            </a:r>
            <a:r>
              <a:rPr lang="en-US" sz="2800" dirty="0"/>
              <a:t>of Grammar &amp; Usage Instruction</a:t>
            </a:r>
          </a:p>
          <a:p>
            <a:pPr>
              <a:defRPr sz="2800"/>
            </a:pPr>
            <a:r>
              <a:rPr lang="en-US" sz="2800" dirty="0"/>
              <a:t>on Student Writing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2.5462962962962982E-2"/>
          <c:y val="0.26610298712660968"/>
          <c:w val="0.9490740740740754"/>
          <c:h val="0.493155855518060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Strongly Agree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Grammar and usage instruction can improve student writing.</c:v>
                </c:pt>
                <c:pt idx="1">
                  <c:v>Grammar and usage instruction does not improve student writing but may interfere with good writing.</c:v>
                </c:pt>
                <c:pt idx="2">
                  <c:v>Grammar and usage instruction can affect student scores on standardized tests.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16</c:v>
                </c:pt>
                <c:pt idx="1">
                  <c:v>1</c:v>
                </c:pt>
                <c:pt idx="2">
                  <c:v>24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Agree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Grammar and usage instruction can improve student writing.</c:v>
                </c:pt>
                <c:pt idx="1">
                  <c:v>Grammar and usage instruction does not improve student writing but may interfere with good writing.</c:v>
                </c:pt>
                <c:pt idx="2">
                  <c:v>Grammar and usage instruction can affect student scores on standardized tests.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32</c:v>
                </c:pt>
                <c:pt idx="1">
                  <c:v>4</c:v>
                </c:pt>
                <c:pt idx="2">
                  <c:v>23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Neutral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Grammar and usage instruction can improve student writing.</c:v>
                </c:pt>
                <c:pt idx="1">
                  <c:v>Grammar and usage instruction does not improve student writing but may interfere with good writing.</c:v>
                </c:pt>
                <c:pt idx="2">
                  <c:v>Grammar and usage instruction can affect student scores on standardized tests.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0</c:v>
                </c:pt>
                <c:pt idx="1">
                  <c:v>3</c:v>
                </c:pt>
                <c:pt idx="2">
                  <c:v>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Disagree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Grammar and usage instruction can improve student writing.</c:v>
                </c:pt>
                <c:pt idx="1">
                  <c:v>Grammar and usage instruction does not improve student writing but may interfere with good writing.</c:v>
                </c:pt>
                <c:pt idx="2">
                  <c:v>Grammar and usage instruction can affect student scores on standardized tests.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0</c:v>
                </c:pt>
                <c:pt idx="1">
                  <c:v>28</c:v>
                </c:pt>
                <c:pt idx="2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Strongly Disagree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Grammar and usage instruction can improve student writing.</c:v>
                </c:pt>
                <c:pt idx="1">
                  <c:v>Grammar and usage instruction does not improve student writing but may interfere with good writing.</c:v>
                </c:pt>
                <c:pt idx="2">
                  <c:v>Grammar and usage instruction can affect student scores on standardized tests.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0</c:v>
                </c:pt>
                <c:pt idx="1">
                  <c:v>14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96415104"/>
        <c:axId val="96433280"/>
      </c:barChart>
      <c:catAx>
        <c:axId val="9641510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96433280"/>
        <c:crosses val="autoZero"/>
        <c:auto val="1"/>
        <c:lblAlgn val="ctr"/>
        <c:lblOffset val="100"/>
        <c:noMultiLvlLbl val="0"/>
      </c:catAx>
      <c:valAx>
        <c:axId val="964332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96415104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en-US" sz="2000" dirty="0" smtClean="0"/>
              <a:t>68.  Impact</a:t>
            </a:r>
            <a:r>
              <a:rPr lang="en-US" sz="2000" baseline="0" dirty="0" smtClean="0"/>
              <a:t> </a:t>
            </a:r>
            <a:r>
              <a:rPr lang="en-US" sz="2000" baseline="0" dirty="0"/>
              <a:t>of Common Core Academic Standards</a:t>
            </a:r>
          </a:p>
          <a:p>
            <a:pPr>
              <a:defRPr sz="2000"/>
            </a:pPr>
            <a:r>
              <a:rPr lang="en-US" sz="2000" baseline="0" dirty="0"/>
              <a:t>on Grammar &amp; Usage Instruction</a:t>
            </a:r>
            <a:endParaRPr lang="en-US" sz="2000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Strongly Agree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Common Core Academic Standards and new assessment measures require greater emphasis on grammar and usage instruction.</c:v>
                </c:pt>
                <c:pt idx="1">
                  <c:v>Common Core Academic Standards and new assessment measures have no effect on the importance of grammar and usage instruction.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Agree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Common Core Academic Standards and new assessment measures require greater emphasis on grammar and usage instruction.</c:v>
                </c:pt>
                <c:pt idx="1">
                  <c:v>Common Core Academic Standards and new assessment measures have no effect on the importance of grammar and usage instruction.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15</c:v>
                </c:pt>
                <c:pt idx="1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Neutral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Common Core Academic Standards and new assessment measures require greater emphasis on grammar and usage instruction.</c:v>
                </c:pt>
                <c:pt idx="1">
                  <c:v>Common Core Academic Standards and new assessment measures have no effect on the importance of grammar and usage instruction.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8</c:v>
                </c:pt>
                <c:pt idx="1">
                  <c:v>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Disagree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Common Core Academic Standards and new assessment measures require greater emphasis on grammar and usage instruction.</c:v>
                </c:pt>
                <c:pt idx="1">
                  <c:v>Common Core Academic Standards and new assessment measures have no effect on the importance of grammar and usage instruction.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5</c:v>
                </c:pt>
                <c:pt idx="1">
                  <c:v>21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Strongly Disagree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Common Core Academic Standards and new assessment measures require greater emphasis on grammar and usage instruction.</c:v>
                </c:pt>
                <c:pt idx="1">
                  <c:v>Common Core Academic Standards and new assessment measures have no effect on the importance of grammar and usage instruction.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1</c:v>
                </c:pt>
                <c:pt idx="1">
                  <c:v>14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94769536"/>
        <c:axId val="94771072"/>
      </c:barChart>
      <c:catAx>
        <c:axId val="9476953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94771072"/>
        <c:crosses val="autoZero"/>
        <c:auto val="1"/>
        <c:lblAlgn val="ctr"/>
        <c:lblOffset val="100"/>
        <c:noMultiLvlLbl val="0"/>
      </c:catAx>
      <c:valAx>
        <c:axId val="947710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4769536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70. Grammar/Usage</a:t>
            </a:r>
            <a:endParaRPr lang="en-US" sz="2400" dirty="0"/>
          </a:p>
          <a:p>
            <a:pPr>
              <a:defRPr sz="2400"/>
            </a:pPr>
            <a:r>
              <a:rPr lang="en-US" sz="2400" dirty="0"/>
              <a:t>Skill &amp; Drill vs. New </a:t>
            </a:r>
            <a:r>
              <a:rPr lang="en-US" sz="2400" dirty="0" smtClean="0"/>
              <a:t>Approaches </a:t>
            </a:r>
            <a:endParaRPr lang="en-US" sz="2400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Strongly agree</c:v>
                </c:pt>
              </c:strCache>
            </c:strRef>
          </c:tx>
          <c:invertIfNegative val="0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Grammar and usage instruction should return to traditional skills practice.</c:v>
                </c:pt>
                <c:pt idx="1">
                  <c:v>Grammar and usage instruction should not return to traditional skills practice but should become more systematic and thorough.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13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Agree</c:v>
                </c:pt>
              </c:strCache>
            </c:strRef>
          </c:tx>
          <c:invertIfNegative val="0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Grammar and usage instruction should return to traditional skills practice.</c:v>
                </c:pt>
                <c:pt idx="1">
                  <c:v>Grammar and usage instruction should not return to traditional skills practice but should become more systematic and thorough.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13</c:v>
                </c:pt>
                <c:pt idx="1">
                  <c:v>17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Neutral</c:v>
                </c:pt>
              </c:strCache>
            </c:strRef>
          </c:tx>
          <c:invertIfNegative val="0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Grammar and usage instruction should return to traditional skills practice.</c:v>
                </c:pt>
                <c:pt idx="1">
                  <c:v>Grammar and usage instruction should not return to traditional skills practice but should become more systematic and thorough.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11</c:v>
                </c:pt>
                <c:pt idx="1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Disagree</c:v>
                </c:pt>
              </c:strCache>
            </c:strRef>
          </c:tx>
          <c:invertIfNegative val="0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Grammar and usage instruction should return to traditional skills practice.</c:v>
                </c:pt>
                <c:pt idx="1">
                  <c:v>Grammar and usage instruction should not return to traditional skills practice but should become more systematic and thorough.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11</c:v>
                </c:pt>
                <c:pt idx="1">
                  <c:v>14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Strongly disagree</c:v>
                </c:pt>
              </c:strCache>
            </c:strRef>
          </c:tx>
          <c:invertIfNegative val="0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Grammar and usage instruction should return to traditional skills practice.</c:v>
                </c:pt>
                <c:pt idx="1">
                  <c:v>Grammar and usage instruction should not return to traditional skills practice but should become more systematic and thorough.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2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94859648"/>
        <c:axId val="94861184"/>
      </c:barChart>
      <c:catAx>
        <c:axId val="9485964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050" b="1"/>
            </a:pPr>
            <a:endParaRPr lang="en-US"/>
          </a:p>
        </c:txPr>
        <c:crossAx val="94861184"/>
        <c:crosses val="autoZero"/>
        <c:auto val="1"/>
        <c:lblAlgn val="ctr"/>
        <c:lblOffset val="100"/>
        <c:noMultiLvlLbl val="0"/>
      </c:catAx>
      <c:valAx>
        <c:axId val="948611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4859648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69. Same </a:t>
            </a:r>
            <a:r>
              <a:rPr lang="en-US" sz="2400" dirty="0"/>
              <a:t>in </a:t>
            </a:r>
            <a:r>
              <a:rPr lang="en-US" sz="2400" i="1" dirty="0"/>
              <a:t>"Black</a:t>
            </a:r>
            <a:r>
              <a:rPr lang="en-US" sz="2400" i="1" baseline="0" dirty="0"/>
              <a:t> and White"</a:t>
            </a:r>
            <a:endParaRPr lang="en-US" sz="2400" i="1" dirty="0"/>
          </a:p>
        </c:rich>
      </c:tx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7222222222222224E-2"/>
          <c:y val="0.42555961754780702"/>
          <c:w val="0.8240740740740754"/>
          <c:h val="0.49699100112486017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1"/>
            <c:bubble3D val="0"/>
            <c:spPr>
              <a:scene3d>
                <a:camera prst="orthographicFront"/>
                <a:lightRig rig="threePt" dir="t"/>
              </a:scene3d>
              <a:sp3d>
                <a:bevelB prst="angle"/>
              </a:sp3d>
            </c:spPr>
          </c:dPt>
          <c:dLbls>
            <c:dLbl>
              <c:idx val="0"/>
              <c:layout>
                <c:manualLayout>
                  <c:x val="-0.11438712088072314"/>
                  <c:y val="5.671759780027506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0084736803732908"/>
                  <c:y val="-0.1198718910136232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Sheet1!$A$2:$A$3</c:f>
              <c:strCache>
                <c:ptCount val="2"/>
                <c:pt idx="0">
                  <c:v>Grammar and usage instruction should return to traditional skills practice.</c:v>
                </c:pt>
                <c:pt idx="1">
                  <c:v>Grammar and usage instruction should not return to traditional skills practice but should become more systematic and thorough.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</c:v>
                </c:pt>
                <c:pt idx="1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5.0451538745941334E-2"/>
          <c:y val="0.13190882389701294"/>
          <c:w val="0.9022949475065617"/>
          <c:h val="0.29265373078365231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71-74.  </a:t>
            </a:r>
            <a:r>
              <a:rPr lang="en-US" sz="2000" dirty="0" smtClean="0"/>
              <a:t>Dispositions</a:t>
            </a:r>
            <a:r>
              <a:rPr lang="en-US" dirty="0" smtClean="0"/>
              <a:t> about Teaching </a:t>
            </a:r>
            <a:r>
              <a:rPr lang="en-US" dirty="0"/>
              <a:t>Grammar</a:t>
            </a:r>
            <a:r>
              <a:rPr lang="en-US" baseline="0" dirty="0"/>
              <a:t> &amp; Usage</a:t>
            </a:r>
            <a:endParaRPr lang="en-US" dirty="0"/>
          </a:p>
        </c:rich>
      </c:tx>
      <c:overlay val="0"/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Positive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Use of technology and innovation</c:v>
                </c:pt>
                <c:pt idx="1">
                  <c:v>Student Preparation for External Assessments</c:v>
                </c:pt>
                <c:pt idx="2">
                  <c:v>Preparation for G&amp;U Instruction</c:v>
                </c:pt>
                <c:pt idx="3">
                  <c:v>Preference for Teaching G&amp;U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34</c:v>
                </c:pt>
                <c:pt idx="2">
                  <c:v>16</c:v>
                </c:pt>
                <c:pt idx="3">
                  <c:v>11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Negative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Use of technology and innovation</c:v>
                </c:pt>
                <c:pt idx="1">
                  <c:v>Student Preparation for External Assessments</c:v>
                </c:pt>
                <c:pt idx="2">
                  <c:v>Preparation for G&amp;U Instruction</c:v>
                </c:pt>
                <c:pt idx="3">
                  <c:v>Preference for Teaching G&amp;U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29</c:v>
                </c:pt>
                <c:pt idx="1">
                  <c:v>15</c:v>
                </c:pt>
                <c:pt idx="2">
                  <c:v>32</c:v>
                </c:pt>
                <c:pt idx="3">
                  <c:v>37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04178048"/>
        <c:axId val="104179584"/>
      </c:barChart>
      <c:catAx>
        <c:axId val="10417804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04179584"/>
        <c:crosses val="autoZero"/>
        <c:auto val="1"/>
        <c:lblAlgn val="ctr"/>
        <c:lblOffset val="100"/>
        <c:noMultiLvlLbl val="0"/>
      </c:catAx>
      <c:valAx>
        <c:axId val="104179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04178048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75.  Emphasis in Teacher Education Programs</a:t>
            </a:r>
          </a:p>
        </c:rich>
      </c:tx>
      <c:overlay val="0"/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Much More Emphasis</c:v>
                </c:pt>
              </c:strCache>
            </c:strRef>
          </c:tx>
          <c:invertIfNegative val="0"/>
          <c:cat>
            <c:strRef>
              <c:f>Sheet1!$A$2:$A$12</c:f>
              <c:strCache>
                <c:ptCount val="11"/>
                <c:pt idx="0">
                  <c:v>Deconstructing Standards</c:v>
                </c:pt>
                <c:pt idx="1">
                  <c:v>Generating Learning Targets</c:v>
                </c:pt>
                <c:pt idx="2">
                  <c:v>Formative Assessment</c:v>
                </c:pt>
                <c:pt idx="3">
                  <c:v>Interdisciplinary Integration</c:v>
                </c:pt>
                <c:pt idx="4">
                  <c:v>Classroom Management</c:v>
                </c:pt>
                <c:pt idx="6">
                  <c:v>Reading Literature </c:v>
                </c:pt>
                <c:pt idx="7">
                  <c:v>Reading for Information</c:v>
                </c:pt>
                <c:pt idx="8">
                  <c:v>Writing</c:v>
                </c:pt>
                <c:pt idx="9">
                  <c:v>Language</c:v>
                </c:pt>
                <c:pt idx="10">
                  <c:v>Speaking and Listening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16</c:v>
                </c:pt>
                <c:pt idx="1">
                  <c:v>11</c:v>
                </c:pt>
                <c:pt idx="2">
                  <c:v>11</c:v>
                </c:pt>
                <c:pt idx="3">
                  <c:v>12</c:v>
                </c:pt>
                <c:pt idx="4">
                  <c:v>17</c:v>
                </c:pt>
                <c:pt idx="6">
                  <c:v>5</c:v>
                </c:pt>
                <c:pt idx="7">
                  <c:v>17</c:v>
                </c:pt>
                <c:pt idx="8">
                  <c:v>14</c:v>
                </c:pt>
                <c:pt idx="9">
                  <c:v>18</c:v>
                </c:pt>
                <c:pt idx="10">
                  <c:v>11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More Emphasis</c:v>
                </c:pt>
              </c:strCache>
            </c:strRef>
          </c:tx>
          <c:invertIfNegative val="0"/>
          <c:cat>
            <c:strRef>
              <c:f>Sheet1!$A$2:$A$12</c:f>
              <c:strCache>
                <c:ptCount val="11"/>
                <c:pt idx="0">
                  <c:v>Deconstructing Standards</c:v>
                </c:pt>
                <c:pt idx="1">
                  <c:v>Generating Learning Targets</c:v>
                </c:pt>
                <c:pt idx="2">
                  <c:v>Formative Assessment</c:v>
                </c:pt>
                <c:pt idx="3">
                  <c:v>Interdisciplinary Integration</c:v>
                </c:pt>
                <c:pt idx="4">
                  <c:v>Classroom Management</c:v>
                </c:pt>
                <c:pt idx="6">
                  <c:v>Reading Literature </c:v>
                </c:pt>
                <c:pt idx="7">
                  <c:v>Reading for Information</c:v>
                </c:pt>
                <c:pt idx="8">
                  <c:v>Writing</c:v>
                </c:pt>
                <c:pt idx="9">
                  <c:v>Language</c:v>
                </c:pt>
                <c:pt idx="10">
                  <c:v>Speaking and Listening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12</c:v>
                </c:pt>
                <c:pt idx="1">
                  <c:v>15</c:v>
                </c:pt>
                <c:pt idx="2">
                  <c:v>14</c:v>
                </c:pt>
                <c:pt idx="3">
                  <c:v>16</c:v>
                </c:pt>
                <c:pt idx="4">
                  <c:v>21</c:v>
                </c:pt>
                <c:pt idx="6">
                  <c:v>7</c:v>
                </c:pt>
                <c:pt idx="7">
                  <c:v>26</c:v>
                </c:pt>
                <c:pt idx="8">
                  <c:v>20</c:v>
                </c:pt>
                <c:pt idx="9">
                  <c:v>17</c:v>
                </c:pt>
                <c:pt idx="10">
                  <c:v>19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About Right</c:v>
                </c:pt>
              </c:strCache>
            </c:strRef>
          </c:tx>
          <c:invertIfNegative val="0"/>
          <c:cat>
            <c:strRef>
              <c:f>Sheet1!$A$2:$A$12</c:f>
              <c:strCache>
                <c:ptCount val="11"/>
                <c:pt idx="0">
                  <c:v>Deconstructing Standards</c:v>
                </c:pt>
                <c:pt idx="1">
                  <c:v>Generating Learning Targets</c:v>
                </c:pt>
                <c:pt idx="2">
                  <c:v>Formative Assessment</c:v>
                </c:pt>
                <c:pt idx="3">
                  <c:v>Interdisciplinary Integration</c:v>
                </c:pt>
                <c:pt idx="4">
                  <c:v>Classroom Management</c:v>
                </c:pt>
                <c:pt idx="6">
                  <c:v>Reading Literature </c:v>
                </c:pt>
                <c:pt idx="7">
                  <c:v>Reading for Information</c:v>
                </c:pt>
                <c:pt idx="8">
                  <c:v>Writing</c:v>
                </c:pt>
                <c:pt idx="9">
                  <c:v>Language</c:v>
                </c:pt>
                <c:pt idx="10">
                  <c:v>Speaking and Listening</c:v>
                </c:pt>
              </c:strCache>
            </c:strRef>
          </c:cat>
          <c:val>
            <c:numRef>
              <c:f>Sheet1!$D$2:$D$12</c:f>
              <c:numCache>
                <c:formatCode>General</c:formatCode>
                <c:ptCount val="11"/>
                <c:pt idx="0">
                  <c:v>16</c:v>
                </c:pt>
                <c:pt idx="1">
                  <c:v>20</c:v>
                </c:pt>
                <c:pt idx="2">
                  <c:v>21</c:v>
                </c:pt>
                <c:pt idx="3">
                  <c:v>18</c:v>
                </c:pt>
                <c:pt idx="4">
                  <c:v>12</c:v>
                </c:pt>
                <c:pt idx="6">
                  <c:v>32</c:v>
                </c:pt>
                <c:pt idx="7">
                  <c:v>6</c:v>
                </c:pt>
                <c:pt idx="8">
                  <c:v>14</c:v>
                </c:pt>
                <c:pt idx="9">
                  <c:v>13</c:v>
                </c:pt>
                <c:pt idx="10">
                  <c:v>15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Less Emphasis</c:v>
                </c:pt>
              </c:strCache>
            </c:strRef>
          </c:tx>
          <c:invertIfNegative val="0"/>
          <c:cat>
            <c:strRef>
              <c:f>Sheet1!$A$2:$A$12</c:f>
              <c:strCache>
                <c:ptCount val="11"/>
                <c:pt idx="0">
                  <c:v>Deconstructing Standards</c:v>
                </c:pt>
                <c:pt idx="1">
                  <c:v>Generating Learning Targets</c:v>
                </c:pt>
                <c:pt idx="2">
                  <c:v>Formative Assessment</c:v>
                </c:pt>
                <c:pt idx="3">
                  <c:v>Interdisciplinary Integration</c:v>
                </c:pt>
                <c:pt idx="4">
                  <c:v>Classroom Management</c:v>
                </c:pt>
                <c:pt idx="6">
                  <c:v>Reading Literature </c:v>
                </c:pt>
                <c:pt idx="7">
                  <c:v>Reading for Information</c:v>
                </c:pt>
                <c:pt idx="8">
                  <c:v>Writing</c:v>
                </c:pt>
                <c:pt idx="9">
                  <c:v>Language</c:v>
                </c:pt>
                <c:pt idx="10">
                  <c:v>Speaking and Listening</c:v>
                </c:pt>
              </c:strCache>
            </c:strRef>
          </c:cat>
          <c:val>
            <c:numRef>
              <c:f>Sheet1!$E$2:$E$12</c:f>
              <c:numCache>
                <c:formatCode>General</c:formatCode>
                <c:ptCount val="11"/>
                <c:pt idx="0">
                  <c:v>6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0</c:v>
                </c:pt>
                <c:pt idx="6">
                  <c:v>3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04129280"/>
        <c:axId val="104130816"/>
      </c:barChart>
      <c:catAx>
        <c:axId val="10412928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04130816"/>
        <c:crosses val="autoZero"/>
        <c:auto val="1"/>
        <c:lblAlgn val="ctr"/>
        <c:lblOffset val="100"/>
        <c:noMultiLvlLbl val="0"/>
      </c:catAx>
      <c:valAx>
        <c:axId val="104130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41292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814093992967863"/>
          <c:y val="0.3957855021411798"/>
          <c:w val="0.29242509780617082"/>
          <c:h val="0.25732145323939781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77.  Emphasis in Professional Development Opportunities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24230071723584032"/>
          <c:y val="0.21988897162455212"/>
          <c:w val="0.74846248190938747"/>
          <c:h val="0.75263518332112045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Much More Emphasis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Sheet1!$A$2:$A$15</c:f>
              <c:strCache>
                <c:ptCount val="14"/>
                <c:pt idx="0">
                  <c:v>Deconstructing Standards</c:v>
                </c:pt>
                <c:pt idx="1">
                  <c:v>Generating Learning Targets</c:v>
                </c:pt>
                <c:pt idx="2">
                  <c:v>Formative Assessment</c:v>
                </c:pt>
                <c:pt idx="3">
                  <c:v>Interdisciplinary Integration</c:v>
                </c:pt>
                <c:pt idx="4">
                  <c:v>Program Reviews</c:v>
                </c:pt>
                <c:pt idx="5">
                  <c:v>Curriculum Mapping</c:v>
                </c:pt>
                <c:pt idx="6">
                  <c:v>Text Complexity</c:v>
                </c:pt>
                <c:pt idx="7">
                  <c:v>Assessing Mastery Learning</c:v>
                </c:pt>
                <c:pt idx="9">
                  <c:v>Reading Literature</c:v>
                </c:pt>
                <c:pt idx="10">
                  <c:v>Reading for Information</c:v>
                </c:pt>
                <c:pt idx="11">
                  <c:v>Writing</c:v>
                </c:pt>
                <c:pt idx="12">
                  <c:v>Language</c:v>
                </c:pt>
                <c:pt idx="13">
                  <c:v>Speaking &amp; Listening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8</c:v>
                </c:pt>
                <c:pt idx="1">
                  <c:v>9</c:v>
                </c:pt>
                <c:pt idx="2">
                  <c:v>8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10</c:v>
                </c:pt>
                <c:pt idx="7">
                  <c:v>14</c:v>
                </c:pt>
                <c:pt idx="9">
                  <c:v>5</c:v>
                </c:pt>
                <c:pt idx="10">
                  <c:v>13</c:v>
                </c:pt>
                <c:pt idx="11">
                  <c:v>11</c:v>
                </c:pt>
                <c:pt idx="12">
                  <c:v>16</c:v>
                </c:pt>
                <c:pt idx="13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More Emphasis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Sheet1!$A$2:$A$15</c:f>
              <c:strCache>
                <c:ptCount val="14"/>
                <c:pt idx="0">
                  <c:v>Deconstructing Standards</c:v>
                </c:pt>
                <c:pt idx="1">
                  <c:v>Generating Learning Targets</c:v>
                </c:pt>
                <c:pt idx="2">
                  <c:v>Formative Assessment</c:v>
                </c:pt>
                <c:pt idx="3">
                  <c:v>Interdisciplinary Integration</c:v>
                </c:pt>
                <c:pt idx="4">
                  <c:v>Program Reviews</c:v>
                </c:pt>
                <c:pt idx="5">
                  <c:v>Curriculum Mapping</c:v>
                </c:pt>
                <c:pt idx="6">
                  <c:v>Text Complexity</c:v>
                </c:pt>
                <c:pt idx="7">
                  <c:v>Assessing Mastery Learning</c:v>
                </c:pt>
                <c:pt idx="9">
                  <c:v>Reading Literature</c:v>
                </c:pt>
                <c:pt idx="10">
                  <c:v>Reading for Information</c:v>
                </c:pt>
                <c:pt idx="11">
                  <c:v>Writing</c:v>
                </c:pt>
                <c:pt idx="12">
                  <c:v>Language</c:v>
                </c:pt>
                <c:pt idx="13">
                  <c:v>Speaking &amp; Listening</c:v>
                </c:pt>
              </c:strCache>
            </c:strRef>
          </c:cat>
          <c:val>
            <c:numRef>
              <c:f>Sheet1!$C$2:$C$15</c:f>
              <c:numCache>
                <c:formatCode>General</c:formatCode>
                <c:ptCount val="14"/>
                <c:pt idx="0">
                  <c:v>17</c:v>
                </c:pt>
                <c:pt idx="1">
                  <c:v>16</c:v>
                </c:pt>
                <c:pt idx="2">
                  <c:v>19</c:v>
                </c:pt>
                <c:pt idx="3">
                  <c:v>19</c:v>
                </c:pt>
                <c:pt idx="4">
                  <c:v>19</c:v>
                </c:pt>
                <c:pt idx="5">
                  <c:v>16</c:v>
                </c:pt>
                <c:pt idx="6">
                  <c:v>21</c:v>
                </c:pt>
                <c:pt idx="7">
                  <c:v>16</c:v>
                </c:pt>
                <c:pt idx="9">
                  <c:v>7</c:v>
                </c:pt>
                <c:pt idx="10">
                  <c:v>26</c:v>
                </c:pt>
                <c:pt idx="11">
                  <c:v>22</c:v>
                </c:pt>
                <c:pt idx="12">
                  <c:v>17</c:v>
                </c:pt>
                <c:pt idx="13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About Right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Sheet1!$A$2:$A$15</c:f>
              <c:strCache>
                <c:ptCount val="14"/>
                <c:pt idx="0">
                  <c:v>Deconstructing Standards</c:v>
                </c:pt>
                <c:pt idx="1">
                  <c:v>Generating Learning Targets</c:v>
                </c:pt>
                <c:pt idx="2">
                  <c:v>Formative Assessment</c:v>
                </c:pt>
                <c:pt idx="3">
                  <c:v>Interdisciplinary Integration</c:v>
                </c:pt>
                <c:pt idx="4">
                  <c:v>Program Reviews</c:v>
                </c:pt>
                <c:pt idx="5">
                  <c:v>Curriculum Mapping</c:v>
                </c:pt>
                <c:pt idx="6">
                  <c:v>Text Complexity</c:v>
                </c:pt>
                <c:pt idx="7">
                  <c:v>Assessing Mastery Learning</c:v>
                </c:pt>
                <c:pt idx="9">
                  <c:v>Reading Literature</c:v>
                </c:pt>
                <c:pt idx="10">
                  <c:v>Reading for Information</c:v>
                </c:pt>
                <c:pt idx="11">
                  <c:v>Writing</c:v>
                </c:pt>
                <c:pt idx="12">
                  <c:v>Language</c:v>
                </c:pt>
                <c:pt idx="13">
                  <c:v>Speaking &amp; Listening</c:v>
                </c:pt>
              </c:strCache>
            </c:strRef>
          </c:cat>
          <c:val>
            <c:numRef>
              <c:f>Sheet1!$D$2:$D$15</c:f>
              <c:numCache>
                <c:formatCode>General</c:formatCode>
                <c:ptCount val="14"/>
                <c:pt idx="0">
                  <c:v>13</c:v>
                </c:pt>
                <c:pt idx="1">
                  <c:v>16</c:v>
                </c:pt>
                <c:pt idx="2">
                  <c:v>16</c:v>
                </c:pt>
                <c:pt idx="3">
                  <c:v>14</c:v>
                </c:pt>
                <c:pt idx="4">
                  <c:v>14</c:v>
                </c:pt>
                <c:pt idx="5">
                  <c:v>18</c:v>
                </c:pt>
                <c:pt idx="6">
                  <c:v>14</c:v>
                </c:pt>
                <c:pt idx="7">
                  <c:v>15</c:v>
                </c:pt>
                <c:pt idx="9">
                  <c:v>31</c:v>
                </c:pt>
                <c:pt idx="10">
                  <c:v>10</c:v>
                </c:pt>
                <c:pt idx="11">
                  <c:v>14</c:v>
                </c:pt>
                <c:pt idx="12">
                  <c:v>12</c:v>
                </c:pt>
                <c:pt idx="13">
                  <c:v>14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Less Emphasis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Sheet1!$A$2:$A$15</c:f>
              <c:strCache>
                <c:ptCount val="14"/>
                <c:pt idx="0">
                  <c:v>Deconstructing Standards</c:v>
                </c:pt>
                <c:pt idx="1">
                  <c:v>Generating Learning Targets</c:v>
                </c:pt>
                <c:pt idx="2">
                  <c:v>Formative Assessment</c:v>
                </c:pt>
                <c:pt idx="3">
                  <c:v>Interdisciplinary Integration</c:v>
                </c:pt>
                <c:pt idx="4">
                  <c:v>Program Reviews</c:v>
                </c:pt>
                <c:pt idx="5">
                  <c:v>Curriculum Mapping</c:v>
                </c:pt>
                <c:pt idx="6">
                  <c:v>Text Complexity</c:v>
                </c:pt>
                <c:pt idx="7">
                  <c:v>Assessing Mastery Learning</c:v>
                </c:pt>
                <c:pt idx="9">
                  <c:v>Reading Literature</c:v>
                </c:pt>
                <c:pt idx="10">
                  <c:v>Reading for Information</c:v>
                </c:pt>
                <c:pt idx="11">
                  <c:v>Writing</c:v>
                </c:pt>
                <c:pt idx="12">
                  <c:v>Language</c:v>
                </c:pt>
                <c:pt idx="13">
                  <c:v>Speaking &amp; Listening</c:v>
                </c:pt>
              </c:strCache>
            </c:strRef>
          </c:cat>
          <c:val>
            <c:numRef>
              <c:f>Sheet1!$E$2:$E$15</c:f>
              <c:numCache>
                <c:formatCode>General</c:formatCode>
                <c:ptCount val="14"/>
                <c:pt idx="0">
                  <c:v>10</c:v>
                </c:pt>
                <c:pt idx="1">
                  <c:v>7</c:v>
                </c:pt>
                <c:pt idx="2">
                  <c:v>5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2</c:v>
                </c:pt>
                <c:pt idx="7">
                  <c:v>3</c:v>
                </c:pt>
                <c:pt idx="9">
                  <c:v>5</c:v>
                </c:pt>
                <c:pt idx="10">
                  <c:v>0</c:v>
                </c:pt>
                <c:pt idx="11">
                  <c:v>1</c:v>
                </c:pt>
                <c:pt idx="12">
                  <c:v>2</c:v>
                </c:pt>
                <c:pt idx="13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104275968"/>
        <c:axId val="104277504"/>
      </c:barChart>
      <c:catAx>
        <c:axId val="10427596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04277504"/>
        <c:crosses val="autoZero"/>
        <c:auto val="1"/>
        <c:lblAlgn val="ctr"/>
        <c:lblOffset val="100"/>
        <c:noMultiLvlLbl val="0"/>
      </c:catAx>
      <c:valAx>
        <c:axId val="1042775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0427596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3.7567885789977246E-2"/>
          <c:y val="0.13837555041289584"/>
          <c:w val="0.91240304658179394"/>
          <c:h val="7.0326268368761144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baseline="0" dirty="0"/>
              <a:t>13- </a:t>
            </a:r>
            <a:r>
              <a:rPr lang="en-US" sz="2000" baseline="0" dirty="0" smtClean="0"/>
              <a:t>20. </a:t>
            </a:r>
            <a:r>
              <a:rPr lang="en-US" sz="2000" baseline="0" dirty="0"/>
              <a:t>Categories of Literature by Grade Level</a:t>
            </a:r>
            <a:endParaRPr lang="en-US" sz="2000" dirty="0"/>
          </a:p>
        </c:rich>
      </c:tx>
      <c:overlay val="0"/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9th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Only Anthologized/Canonical</c:v>
                </c:pt>
                <c:pt idx="1">
                  <c:v>Occasional Young Adult Fiction</c:v>
                </c:pt>
                <c:pt idx="2">
                  <c:v>Balanced</c:v>
                </c:pt>
                <c:pt idx="3">
                  <c:v>Mostly Young Adult Fiction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23</c:v>
                </c:pt>
                <c:pt idx="2">
                  <c:v>17</c:v>
                </c:pt>
                <c:pt idx="3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10th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Only Anthologized/Canonical</c:v>
                </c:pt>
                <c:pt idx="1">
                  <c:v>Occasional Young Adult Fiction</c:v>
                </c:pt>
                <c:pt idx="2">
                  <c:v>Balanced</c:v>
                </c:pt>
                <c:pt idx="3">
                  <c:v>Mostly Young Adult Fiction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24</c:v>
                </c:pt>
                <c:pt idx="2">
                  <c:v>18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11th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Only Anthologized/Canonical</c:v>
                </c:pt>
                <c:pt idx="1">
                  <c:v>Occasional Young Adult Fiction</c:v>
                </c:pt>
                <c:pt idx="2">
                  <c:v>Balanced</c:v>
                </c:pt>
                <c:pt idx="3">
                  <c:v>Mostly Young Adult Fiction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13</c:v>
                </c:pt>
                <c:pt idx="1">
                  <c:v>17</c:v>
                </c:pt>
                <c:pt idx="2">
                  <c:v>14</c:v>
                </c:pt>
                <c:pt idx="3">
                  <c:v>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12th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Only Anthologized/Canonical</c:v>
                </c:pt>
                <c:pt idx="1">
                  <c:v>Occasional Young Adult Fiction</c:v>
                </c:pt>
                <c:pt idx="2">
                  <c:v>Balanced</c:v>
                </c:pt>
                <c:pt idx="3">
                  <c:v>Mostly Young Adult Fiction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17</c:v>
                </c:pt>
                <c:pt idx="1">
                  <c:v>16</c:v>
                </c:pt>
                <c:pt idx="2">
                  <c:v>15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0585856"/>
        <c:axId val="40599936"/>
      </c:barChart>
      <c:catAx>
        <c:axId val="4058585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0599936"/>
        <c:crosses val="autoZero"/>
        <c:auto val="1"/>
        <c:lblAlgn val="ctr"/>
        <c:lblOffset val="100"/>
        <c:noMultiLvlLbl val="0"/>
      </c:catAx>
      <c:valAx>
        <c:axId val="4059993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405858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329790026246734"/>
          <c:y val="0.42207874015748087"/>
          <c:w val="0.11836876640419949"/>
          <c:h val="0.26748148148148182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21-29. Teaching </a:t>
            </a:r>
            <a:r>
              <a:rPr lang="en-US" sz="1800" dirty="0"/>
              <a:t>Conventional Literature in the Classroom</a:t>
            </a:r>
            <a:r>
              <a:rPr lang="en-US" sz="1800" baseline="0" dirty="0"/>
              <a:t> </a:t>
            </a:r>
            <a:endParaRPr lang="en-US" sz="1800" dirty="0"/>
          </a:p>
        </c:rich>
      </c:tx>
      <c:layout>
        <c:manualLayout>
          <c:xMode val="edge"/>
          <c:yMode val="edge"/>
          <c:x val="0.16733549753649249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6344419118662835"/>
          <c:y val="6.2415694873583935E-2"/>
          <c:w val="0.54925818483215827"/>
          <c:h val="0.8806327452739287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9th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Only Conventional</c:v>
                </c:pt>
                <c:pt idx="1">
                  <c:v>Occasional Non-Conventional</c:v>
                </c:pt>
                <c:pt idx="2">
                  <c:v>Balanced</c:v>
                </c:pt>
                <c:pt idx="3">
                  <c:v>Mostly Non-Conventional Literature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16</c:v>
                </c:pt>
                <c:pt idx="2">
                  <c:v>6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10th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Only Conventional</c:v>
                </c:pt>
                <c:pt idx="1">
                  <c:v>Occasional Non-Conventional</c:v>
                </c:pt>
                <c:pt idx="2">
                  <c:v>Balanced</c:v>
                </c:pt>
                <c:pt idx="3">
                  <c:v>Mostly Non-Conventional Literature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7</c:v>
                </c:pt>
                <c:pt idx="1">
                  <c:v>18</c:v>
                </c:pt>
                <c:pt idx="2">
                  <c:v>10</c:v>
                </c:pt>
                <c:pt idx="3">
                  <c:v>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11th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Only Conventional</c:v>
                </c:pt>
                <c:pt idx="1">
                  <c:v>Occasional Non-Conventional</c:v>
                </c:pt>
                <c:pt idx="2">
                  <c:v>Balanced</c:v>
                </c:pt>
                <c:pt idx="3">
                  <c:v>Mostly Non-Conventional Literature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11</c:v>
                </c:pt>
                <c:pt idx="1">
                  <c:v>14</c:v>
                </c:pt>
                <c:pt idx="2">
                  <c:v>7</c:v>
                </c:pt>
                <c:pt idx="3">
                  <c:v>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12th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Only Conventional</c:v>
                </c:pt>
                <c:pt idx="1">
                  <c:v>Occasional Non-Conventional</c:v>
                </c:pt>
                <c:pt idx="2">
                  <c:v>Balanced</c:v>
                </c:pt>
                <c:pt idx="3">
                  <c:v>Mostly Non-Conventional Literature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14</c:v>
                </c:pt>
                <c:pt idx="1">
                  <c:v>13</c:v>
                </c:pt>
                <c:pt idx="2">
                  <c:v>9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74860416"/>
        <c:axId val="74861952"/>
      </c:barChart>
      <c:catAx>
        <c:axId val="74860416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4861952"/>
        <c:crosses val="autoZero"/>
        <c:auto val="1"/>
        <c:lblAlgn val="ctr"/>
        <c:lblOffset val="100"/>
        <c:noMultiLvlLbl val="0"/>
      </c:catAx>
      <c:valAx>
        <c:axId val="74861952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7486041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29-36.</a:t>
            </a:r>
            <a:r>
              <a:rPr lang="en-US" baseline="0" dirty="0" smtClean="0"/>
              <a:t> </a:t>
            </a:r>
            <a:r>
              <a:rPr lang="en-US" dirty="0" smtClean="0"/>
              <a:t>Teaching</a:t>
            </a:r>
            <a:r>
              <a:rPr lang="en-US" baseline="0" dirty="0" smtClean="0"/>
              <a:t> </a:t>
            </a:r>
            <a:r>
              <a:rPr lang="en-US" baseline="0" dirty="0"/>
              <a:t>Multi-Cultural </a:t>
            </a:r>
            <a:r>
              <a:rPr lang="en-US" baseline="0" dirty="0" smtClean="0"/>
              <a:t>Texts </a:t>
            </a:r>
            <a:r>
              <a:rPr lang="en-US" baseline="0" dirty="0"/>
              <a:t>in the Classroom </a:t>
            </a:r>
            <a:endParaRPr lang="en-US" dirty="0"/>
          </a:p>
        </c:rich>
      </c:tx>
      <c:overlay val="0"/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9th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No Multicultural Texts</c:v>
                </c:pt>
                <c:pt idx="1">
                  <c:v>Occasional Multicultural Texts</c:v>
                </c:pt>
                <c:pt idx="2">
                  <c:v>Balanced</c:v>
                </c:pt>
                <c:pt idx="3">
                  <c:v>Favored Multicultural Texts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17</c:v>
                </c:pt>
                <c:pt idx="2">
                  <c:v>13</c:v>
                </c:pt>
                <c:pt idx="3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10th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No Multicultural Texts</c:v>
                </c:pt>
                <c:pt idx="1">
                  <c:v>Occasional Multicultural Texts</c:v>
                </c:pt>
                <c:pt idx="2">
                  <c:v>Balanced</c:v>
                </c:pt>
                <c:pt idx="3">
                  <c:v>Favored Multicultural Texts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19</c:v>
                </c:pt>
                <c:pt idx="2">
                  <c:v>12</c:v>
                </c:pt>
                <c:pt idx="3">
                  <c:v>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11th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No Multicultural Texts</c:v>
                </c:pt>
                <c:pt idx="1">
                  <c:v>Occasional Multicultural Texts</c:v>
                </c:pt>
                <c:pt idx="2">
                  <c:v>Balanced</c:v>
                </c:pt>
                <c:pt idx="3">
                  <c:v>Favored Multicultural Texts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</c:v>
                </c:pt>
                <c:pt idx="1">
                  <c:v>21</c:v>
                </c:pt>
                <c:pt idx="2">
                  <c:v>13</c:v>
                </c:pt>
                <c:pt idx="3">
                  <c:v>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12th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No Multicultural Texts</c:v>
                </c:pt>
                <c:pt idx="1">
                  <c:v>Occasional Multicultural Texts</c:v>
                </c:pt>
                <c:pt idx="2">
                  <c:v>Balanced</c:v>
                </c:pt>
                <c:pt idx="3">
                  <c:v>Favored Multicultural Texts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17</c:v>
                </c:pt>
                <c:pt idx="2">
                  <c:v>14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77575296"/>
        <c:axId val="77576832"/>
      </c:barChart>
      <c:catAx>
        <c:axId val="7757529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7576832"/>
        <c:crosses val="autoZero"/>
        <c:auto val="1"/>
        <c:lblAlgn val="ctr"/>
        <c:lblOffset val="100"/>
        <c:noMultiLvlLbl val="0"/>
      </c:catAx>
      <c:valAx>
        <c:axId val="7757683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757529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53. Reality</a:t>
            </a:r>
            <a:r>
              <a:rPr lang="en-US" sz="2400" baseline="0" dirty="0" smtClean="0"/>
              <a:t> </a:t>
            </a:r>
            <a:r>
              <a:rPr lang="en-US" sz="2400" baseline="0" dirty="0"/>
              <a:t>vs. </a:t>
            </a:r>
            <a:r>
              <a:rPr lang="en-US" sz="2400" baseline="0" dirty="0" smtClean="0"/>
              <a:t>Recommendation</a:t>
            </a:r>
            <a:endParaRPr lang="en-US" sz="2400" dirty="0"/>
          </a:p>
        </c:rich>
      </c:tx>
      <c:overlay val="0"/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Reading Literature</c:v>
                </c:pt>
              </c:strCache>
            </c:strRef>
          </c:tx>
          <c:spPr>
            <a:solidFill>
              <a:srgbClr val="9C5252">
                <a:lumMod val="40000"/>
                <a:lumOff val="60000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9C5252">
                  <a:lumMod val="40000"/>
                  <a:lumOff val="60000"/>
                </a:srgbClr>
              </a:solidFill>
              <a:ln>
                <a:solidFill>
                  <a:schemeClr val="accent1"/>
                </a:solidFill>
              </a:ln>
            </c:spPr>
          </c:dPt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9th Grade</c:v>
                </c:pt>
                <c:pt idx="1">
                  <c:v>10th Grade</c:v>
                </c:pt>
                <c:pt idx="2">
                  <c:v>11th Grade</c:v>
                </c:pt>
                <c:pt idx="3">
                  <c:v>12th Grade</c:v>
                </c:pt>
                <c:pt idx="4">
                  <c:v>Recommended Goal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0.70000000000000062</c:v>
                </c:pt>
                <c:pt idx="1">
                  <c:v>0.60000000000000064</c:v>
                </c:pt>
                <c:pt idx="2">
                  <c:v>0.60000000000000064</c:v>
                </c:pt>
                <c:pt idx="3">
                  <c:v>0.70000000000000062</c:v>
                </c:pt>
                <c:pt idx="4">
                  <c:v>0.30000000000000032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Reading for Information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9th Grade</c:v>
                </c:pt>
                <c:pt idx="1">
                  <c:v>10th Grade</c:v>
                </c:pt>
                <c:pt idx="2">
                  <c:v>11th Grade</c:v>
                </c:pt>
                <c:pt idx="3">
                  <c:v>12th Grade</c:v>
                </c:pt>
                <c:pt idx="4">
                  <c:v>Recommended Goal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0.30000000000000032</c:v>
                </c:pt>
                <c:pt idx="1">
                  <c:v>0.4</c:v>
                </c:pt>
                <c:pt idx="2">
                  <c:v>0.4</c:v>
                </c:pt>
                <c:pt idx="3">
                  <c:v>0.30000000000000032</c:v>
                </c:pt>
                <c:pt idx="4">
                  <c:v>0.70000000000000062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78686848"/>
        <c:axId val="78696832"/>
      </c:barChart>
      <c:catAx>
        <c:axId val="7868684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78696832"/>
        <c:crosses val="autoZero"/>
        <c:auto val="1"/>
        <c:lblAlgn val="ctr"/>
        <c:lblOffset val="100"/>
        <c:noMultiLvlLbl val="0"/>
      </c:catAx>
      <c:valAx>
        <c:axId val="7869683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one"/>
        <c:crossAx val="78686848"/>
        <c:crosses val="autoZero"/>
        <c:crossBetween val="between"/>
      </c:valAx>
      <c:spPr>
        <a:scene3d>
          <a:camera prst="orthographicFront"/>
          <a:lightRig rig="threePt" dir="t"/>
        </a:scene3d>
        <a:sp3d>
          <a:bevelT/>
        </a:sp3d>
      </c:spPr>
    </c:plotArea>
    <c:legend>
      <c:legendPos val="t"/>
      <c:overlay val="0"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55-58. Dispostions Toward Teaching</a:t>
            </a:r>
          </a:p>
          <a:p>
            <a:pPr>
              <a:defRPr sz="2400"/>
            </a:pPr>
            <a:r>
              <a:rPr lang="en-US" sz="2400"/>
              <a:t>Reading for Information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Positive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Prefer RfI over Other Strands</c:v>
                </c:pt>
                <c:pt idx="1">
                  <c:v>Comfortable Preparing Students for External Assessments</c:v>
                </c:pt>
                <c:pt idx="2">
                  <c:v>Prepared to Teach RfI</c:v>
                </c:pt>
                <c:pt idx="3">
                  <c:v>Use Technology with RfI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44</c:v>
                </c:pt>
                <c:pt idx="2">
                  <c:v>26</c:v>
                </c:pt>
                <c:pt idx="3">
                  <c:v>36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Negative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Prefer RfI over Other Strands</c:v>
                </c:pt>
                <c:pt idx="1">
                  <c:v>Comfortable Preparing Students for External Assessments</c:v>
                </c:pt>
                <c:pt idx="2">
                  <c:v>Prepared to Teach RfI</c:v>
                </c:pt>
                <c:pt idx="3">
                  <c:v>Use Technology with RfI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35</c:v>
                </c:pt>
                <c:pt idx="1">
                  <c:v>7</c:v>
                </c:pt>
                <c:pt idx="2">
                  <c:v>24</c:v>
                </c:pt>
                <c:pt idx="3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122176"/>
        <c:axId val="95123712"/>
      </c:barChart>
      <c:catAx>
        <c:axId val="9512217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95123712"/>
        <c:crosses val="autoZero"/>
        <c:auto val="1"/>
        <c:lblAlgn val="ctr"/>
        <c:lblOffset val="100"/>
        <c:noMultiLvlLbl val="0"/>
      </c:catAx>
      <c:valAx>
        <c:axId val="9512371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9512217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66. Emphasis </a:t>
            </a:r>
            <a:r>
              <a:rPr lang="en-US" sz="2400" dirty="0"/>
              <a:t>in Grammar &amp; Usage Instruction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5.9359076327580335E-2"/>
          <c:y val="0.11221259842519686"/>
          <c:w val="0.5623004155730541"/>
          <c:h val="0.733614235720535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Error correction and prevention in student writing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Higher</c:v>
                </c:pt>
                <c:pt idx="1">
                  <c:v>Medium</c:v>
                </c:pt>
                <c:pt idx="2">
                  <c:v>Lower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27</c:v>
                </c:pt>
                <c:pt idx="1">
                  <c:v>11</c:v>
                </c:pt>
                <c:pt idx="2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Punctuation and spelling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Higher</c:v>
                </c:pt>
                <c:pt idx="1">
                  <c:v>Medium</c:v>
                </c:pt>
                <c:pt idx="2">
                  <c:v>Lower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20</c:v>
                </c:pt>
                <c:pt idx="1">
                  <c:v>16</c:v>
                </c:pt>
                <c:pt idx="2">
                  <c:v>11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Sentence combining and expansion in student writing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Higher</c:v>
                </c:pt>
                <c:pt idx="1">
                  <c:v>Medium</c:v>
                </c:pt>
                <c:pt idx="2">
                  <c:v>Lower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15</c:v>
                </c:pt>
                <c:pt idx="1">
                  <c:v>17</c:v>
                </c:pt>
                <c:pt idx="2">
                  <c:v>16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Recognizing and identifying parts of speech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Higher</c:v>
                </c:pt>
                <c:pt idx="1">
                  <c:v>Medium</c:v>
                </c:pt>
                <c:pt idx="2">
                  <c:v>Lower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15</c:v>
                </c:pt>
                <c:pt idx="1">
                  <c:v>10</c:v>
                </c:pt>
                <c:pt idx="2">
                  <c:v>23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Understanding the structures and customs of language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Higher</c:v>
                </c:pt>
                <c:pt idx="1">
                  <c:v>Medium</c:v>
                </c:pt>
                <c:pt idx="2">
                  <c:v>Lower</c:v>
                </c:pt>
              </c:strCache>
            </c:strRef>
          </c:cat>
          <c:val>
            <c:numRef>
              <c:f>Sheet1!$B$6:$D$6</c:f>
              <c:numCache>
                <c:formatCode>General</c:formatCode>
                <c:ptCount val="3"/>
                <c:pt idx="0">
                  <c:v>14</c:v>
                </c:pt>
                <c:pt idx="1">
                  <c:v>14</c:v>
                </c:pt>
                <c:pt idx="2">
                  <c:v>21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Verb forms and agreement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Higher</c:v>
                </c:pt>
                <c:pt idx="1">
                  <c:v>Medium</c:v>
                </c:pt>
                <c:pt idx="2">
                  <c:v>Lower</c:v>
                </c:pt>
              </c:strCache>
            </c:strRef>
          </c:cat>
          <c:val>
            <c:numRef>
              <c:f>Sheet1!$B$7:$D$7</c:f>
              <c:numCache>
                <c:formatCode>General</c:formatCode>
                <c:ptCount val="3"/>
                <c:pt idx="0">
                  <c:v>12</c:v>
                </c:pt>
                <c:pt idx="1">
                  <c:v>25</c:v>
                </c:pt>
                <c:pt idx="2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056640"/>
        <c:axId val="95058176"/>
      </c:barChart>
      <c:catAx>
        <c:axId val="95056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95058176"/>
        <c:crosses val="autoZero"/>
        <c:auto val="1"/>
        <c:lblAlgn val="ctr"/>
        <c:lblOffset val="100"/>
        <c:noMultiLvlLbl val="0"/>
      </c:catAx>
      <c:valAx>
        <c:axId val="950581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5056640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64. Approaches </a:t>
            </a:r>
            <a:r>
              <a:rPr lang="en-US" sz="2400" dirty="0"/>
              <a:t>to Teaching Grammar &amp; </a:t>
            </a:r>
            <a:r>
              <a:rPr lang="en-US" sz="2400" dirty="0" smtClean="0"/>
              <a:t>Usage</a:t>
            </a:r>
            <a:endParaRPr lang="en-US" sz="2400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Systematic Units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9th Grade</c:v>
                </c:pt>
                <c:pt idx="1">
                  <c:v>10th Grade</c:v>
                </c:pt>
                <c:pt idx="2">
                  <c:v>11th Grade</c:v>
                </c:pt>
                <c:pt idx="3">
                  <c:v>12th Grade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</c:v>
                </c:pt>
                <c:pt idx="1">
                  <c:v>11</c:v>
                </c:pt>
                <c:pt idx="2">
                  <c:v>9</c:v>
                </c:pt>
                <c:pt idx="3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Daily Mini-lessons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9th Grade</c:v>
                </c:pt>
                <c:pt idx="1">
                  <c:v>10th Grade</c:v>
                </c:pt>
                <c:pt idx="2">
                  <c:v>11th Grade</c:v>
                </c:pt>
                <c:pt idx="3">
                  <c:v>12th Grade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18</c:v>
                </c:pt>
                <c:pt idx="1">
                  <c:v>23</c:v>
                </c:pt>
                <c:pt idx="2">
                  <c:v>17</c:v>
                </c:pt>
                <c:pt idx="3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Point of Need in Writing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9th Grade</c:v>
                </c:pt>
                <c:pt idx="1">
                  <c:v>10th Grade</c:v>
                </c:pt>
                <c:pt idx="2">
                  <c:v>11th Grade</c:v>
                </c:pt>
                <c:pt idx="3">
                  <c:v>12th Grade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15</c:v>
                </c:pt>
                <c:pt idx="1">
                  <c:v>15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Little or No Instruction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9th Grade</c:v>
                </c:pt>
                <c:pt idx="1">
                  <c:v>10th Grade</c:v>
                </c:pt>
                <c:pt idx="2">
                  <c:v>11th Grade</c:v>
                </c:pt>
                <c:pt idx="3">
                  <c:v>12th Grade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96215040"/>
        <c:axId val="96216576"/>
      </c:barChart>
      <c:catAx>
        <c:axId val="962150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96216576"/>
        <c:crosses val="autoZero"/>
        <c:auto val="1"/>
        <c:lblAlgn val="ctr"/>
        <c:lblOffset val="100"/>
        <c:noMultiLvlLbl val="0"/>
      </c:catAx>
      <c:valAx>
        <c:axId val="962165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6215040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 sz="2400"/>
            </a:pPr>
            <a:r>
              <a:rPr lang="en-US" sz="2400" dirty="0" smtClean="0"/>
              <a:t>64. Approaches </a:t>
            </a:r>
            <a:r>
              <a:rPr lang="en-US" sz="2400" dirty="0"/>
              <a:t>to Teaching Grammar &amp; </a:t>
            </a:r>
            <a:r>
              <a:rPr lang="en-US" sz="2400" dirty="0" smtClean="0"/>
              <a:t>Usage</a:t>
            </a:r>
            <a:endParaRPr lang="en-US" sz="2400" dirty="0"/>
          </a:p>
        </c:rich>
      </c:tx>
      <c:layout>
        <c:manualLayout>
          <c:xMode val="edge"/>
          <c:yMode val="edge"/>
          <c:x val="0.12663208114610691"/>
          <c:y val="3.0769230769230792E-2"/>
        </c:manualLayout>
      </c:layout>
      <c:overlay val="0"/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9th Grade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5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Systematic Units</c:v>
                </c:pt>
                <c:pt idx="1">
                  <c:v>Daily Mini-lessons</c:v>
                </c:pt>
                <c:pt idx="2">
                  <c:v>Point of Need in Writing</c:v>
                </c:pt>
                <c:pt idx="3">
                  <c:v>Little or No Instruction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18</c:v>
                </c:pt>
                <c:pt idx="2">
                  <c:v>15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10th Grade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Systematic Units</c:v>
                </c:pt>
                <c:pt idx="1">
                  <c:v>Daily Mini-lessons</c:v>
                </c:pt>
                <c:pt idx="2">
                  <c:v>Point of Need in Writing</c:v>
                </c:pt>
                <c:pt idx="3">
                  <c:v>Little or No Instruction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23</c:v>
                </c:pt>
                <c:pt idx="2">
                  <c:v>15</c:v>
                </c:pt>
                <c:pt idx="3">
                  <c:v>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11th Grade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5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Systematic Units</c:v>
                </c:pt>
                <c:pt idx="1">
                  <c:v>Daily Mini-lessons</c:v>
                </c:pt>
                <c:pt idx="2">
                  <c:v>Point of Need in Writing</c:v>
                </c:pt>
                <c:pt idx="3">
                  <c:v>Little or No Instruction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9</c:v>
                </c:pt>
                <c:pt idx="1">
                  <c:v>17</c:v>
                </c:pt>
                <c:pt idx="2">
                  <c:v>25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12th Grade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5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Systematic Units</c:v>
                </c:pt>
                <c:pt idx="1">
                  <c:v>Daily Mini-lessons</c:v>
                </c:pt>
                <c:pt idx="2">
                  <c:v>Point of Need in Writing</c:v>
                </c:pt>
                <c:pt idx="3">
                  <c:v>Little or No Instruction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10</c:v>
                </c:pt>
                <c:pt idx="2">
                  <c:v>25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96349184"/>
        <c:axId val="96359168"/>
      </c:barChart>
      <c:catAx>
        <c:axId val="9634918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96359168"/>
        <c:crosses val="autoZero"/>
        <c:auto val="1"/>
        <c:lblAlgn val="ctr"/>
        <c:lblOffset val="100"/>
        <c:noMultiLvlLbl val="0"/>
      </c:catAx>
      <c:valAx>
        <c:axId val="96359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6349184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A72C96-A989-40E0-9A80-D507D1C57D96}" type="doc">
      <dgm:prSet loTypeId="urn:microsoft.com/office/officeart/2005/8/layout/gear1" loCatId="cycle" qsTypeId="urn:microsoft.com/office/officeart/2005/8/quickstyle/simple5" qsCatId="simple" csTypeId="urn:microsoft.com/office/officeart/2005/8/colors/accent1_2" csCatId="accent1" phldr="1"/>
      <dgm:spPr/>
    </dgm:pt>
    <dgm:pt modelId="{218FF0D2-250E-4185-ABC9-00AF2038AEC4}">
      <dgm:prSet phldrT="[Text]"/>
      <dgm:spPr/>
      <dgm:t>
        <a:bodyPr/>
        <a:lstStyle/>
        <a:p>
          <a:r>
            <a:rPr lang="en-US" b="1" dirty="0" smtClean="0"/>
            <a:t>College</a:t>
          </a:r>
        </a:p>
        <a:p>
          <a:r>
            <a:rPr lang="en-US" b="1" dirty="0" smtClean="0"/>
            <a:t>&amp;</a:t>
          </a:r>
        </a:p>
        <a:p>
          <a:r>
            <a:rPr lang="en-US" b="1" dirty="0" smtClean="0"/>
            <a:t>Career Readiness</a:t>
          </a:r>
          <a:endParaRPr lang="en-US" b="1" dirty="0"/>
        </a:p>
      </dgm:t>
    </dgm:pt>
    <dgm:pt modelId="{481C3CE2-CDAB-4AAA-9F65-935D83028278}" type="parTrans" cxnId="{594C275F-51CC-4460-878C-8764C9298B66}">
      <dgm:prSet/>
      <dgm:spPr/>
      <dgm:t>
        <a:bodyPr/>
        <a:lstStyle/>
        <a:p>
          <a:endParaRPr lang="en-US"/>
        </a:p>
      </dgm:t>
    </dgm:pt>
    <dgm:pt modelId="{E4B81BD4-2E0A-4648-9E55-BA86046E0070}" type="sibTrans" cxnId="{594C275F-51CC-4460-878C-8764C9298B66}">
      <dgm:prSet/>
      <dgm:spPr/>
      <dgm:t>
        <a:bodyPr/>
        <a:lstStyle/>
        <a:p>
          <a:endParaRPr lang="en-US"/>
        </a:p>
      </dgm:t>
    </dgm:pt>
    <dgm:pt modelId="{FE417780-8F1C-49D7-88F6-82B748B626D6}">
      <dgm:prSet phldrT="[Text]" custT="1"/>
      <dgm:spPr/>
      <dgm:t>
        <a:bodyPr/>
        <a:lstStyle/>
        <a:p>
          <a:r>
            <a:rPr lang="en-US" sz="700" b="1" dirty="0" smtClean="0"/>
            <a:t>Curriculum</a:t>
          </a:r>
          <a:r>
            <a:rPr lang="en-US" sz="800" b="1" dirty="0" smtClean="0"/>
            <a:t> Alignment</a:t>
          </a:r>
          <a:endParaRPr lang="en-US" sz="1300" b="1" dirty="0"/>
        </a:p>
      </dgm:t>
    </dgm:pt>
    <dgm:pt modelId="{778E3A4D-53D9-48C7-A281-153AB7276E69}" type="parTrans" cxnId="{6EE2C720-262E-4C25-8375-8C4AE9566CD5}">
      <dgm:prSet/>
      <dgm:spPr/>
      <dgm:t>
        <a:bodyPr/>
        <a:lstStyle/>
        <a:p>
          <a:endParaRPr lang="en-US"/>
        </a:p>
      </dgm:t>
    </dgm:pt>
    <dgm:pt modelId="{EE055055-CF2B-4DDE-BAAA-881BB4C94D16}" type="sibTrans" cxnId="{6EE2C720-262E-4C25-8375-8C4AE9566CD5}">
      <dgm:prSet/>
      <dgm:spPr/>
      <dgm:t>
        <a:bodyPr/>
        <a:lstStyle/>
        <a:p>
          <a:endParaRPr lang="en-US"/>
        </a:p>
      </dgm:t>
    </dgm:pt>
    <dgm:pt modelId="{D81FFA1F-8324-4377-A6DD-CB9A5ACC24F7}">
      <dgm:prSet phldrT="[Text]" custT="1"/>
      <dgm:spPr/>
      <dgm:t>
        <a:bodyPr/>
        <a:lstStyle/>
        <a:p>
          <a:r>
            <a:rPr lang="en-US" sz="900" b="1" dirty="0" smtClean="0"/>
            <a:t>Teacher</a:t>
          </a:r>
          <a:r>
            <a:rPr lang="en-US" sz="800" b="1" dirty="0" smtClean="0"/>
            <a:t> Preparation</a:t>
          </a:r>
          <a:endParaRPr lang="en-US" sz="800" b="1" dirty="0"/>
        </a:p>
      </dgm:t>
    </dgm:pt>
    <dgm:pt modelId="{B2968F66-F1EB-486D-A2A3-B1FE234BB2CC}" type="parTrans" cxnId="{3BAF785A-B794-4394-BC0A-B38077221267}">
      <dgm:prSet/>
      <dgm:spPr/>
      <dgm:t>
        <a:bodyPr/>
        <a:lstStyle/>
        <a:p>
          <a:endParaRPr lang="en-US"/>
        </a:p>
      </dgm:t>
    </dgm:pt>
    <dgm:pt modelId="{4A7B1DDE-8151-4641-9914-81F74F6E0A3A}" type="sibTrans" cxnId="{3BAF785A-B794-4394-BC0A-B38077221267}">
      <dgm:prSet/>
      <dgm:spPr/>
      <dgm:t>
        <a:bodyPr/>
        <a:lstStyle/>
        <a:p>
          <a:endParaRPr lang="en-US"/>
        </a:p>
      </dgm:t>
    </dgm:pt>
    <dgm:pt modelId="{27042D2F-AC91-4855-A391-30695149324E}" type="pres">
      <dgm:prSet presAssocID="{F6A72C96-A989-40E0-9A80-D507D1C57D9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E69D923B-DDA5-48AF-AF07-F41B8ED6733C}" type="pres">
      <dgm:prSet presAssocID="{218FF0D2-250E-4185-ABC9-00AF2038AEC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7BDB96-13DC-4D63-A509-C4D9572EF202}" type="pres">
      <dgm:prSet presAssocID="{218FF0D2-250E-4185-ABC9-00AF2038AEC4}" presName="gear1srcNode" presStyleLbl="node1" presStyleIdx="0" presStyleCnt="3"/>
      <dgm:spPr/>
      <dgm:t>
        <a:bodyPr/>
        <a:lstStyle/>
        <a:p>
          <a:endParaRPr lang="en-US"/>
        </a:p>
      </dgm:t>
    </dgm:pt>
    <dgm:pt modelId="{2CD57B0B-EF01-4920-A643-580C36BEEB0A}" type="pres">
      <dgm:prSet presAssocID="{218FF0D2-250E-4185-ABC9-00AF2038AEC4}" presName="gear1dstNode" presStyleLbl="node1" presStyleIdx="0" presStyleCnt="3"/>
      <dgm:spPr/>
      <dgm:t>
        <a:bodyPr/>
        <a:lstStyle/>
        <a:p>
          <a:endParaRPr lang="en-US"/>
        </a:p>
      </dgm:t>
    </dgm:pt>
    <dgm:pt modelId="{8216DE56-4EB1-4291-9A4F-03C04DD2778B}" type="pres">
      <dgm:prSet presAssocID="{FE417780-8F1C-49D7-88F6-82B748B626D6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7B78B5-4735-48FE-8348-452D2F481246}" type="pres">
      <dgm:prSet presAssocID="{FE417780-8F1C-49D7-88F6-82B748B626D6}" presName="gear2srcNode" presStyleLbl="node1" presStyleIdx="1" presStyleCnt="3"/>
      <dgm:spPr/>
      <dgm:t>
        <a:bodyPr/>
        <a:lstStyle/>
        <a:p>
          <a:endParaRPr lang="en-US"/>
        </a:p>
      </dgm:t>
    </dgm:pt>
    <dgm:pt modelId="{64839545-E4F3-40AA-A511-8BD9CD680408}" type="pres">
      <dgm:prSet presAssocID="{FE417780-8F1C-49D7-88F6-82B748B626D6}" presName="gear2dstNode" presStyleLbl="node1" presStyleIdx="1" presStyleCnt="3"/>
      <dgm:spPr/>
      <dgm:t>
        <a:bodyPr/>
        <a:lstStyle/>
        <a:p>
          <a:endParaRPr lang="en-US"/>
        </a:p>
      </dgm:t>
    </dgm:pt>
    <dgm:pt modelId="{F10000C2-F3B4-4607-AA5C-D94129A3A7C5}" type="pres">
      <dgm:prSet presAssocID="{D81FFA1F-8324-4377-A6DD-CB9A5ACC24F7}" presName="gear3" presStyleLbl="node1" presStyleIdx="2" presStyleCnt="3"/>
      <dgm:spPr/>
      <dgm:t>
        <a:bodyPr/>
        <a:lstStyle/>
        <a:p>
          <a:endParaRPr lang="en-US"/>
        </a:p>
      </dgm:t>
    </dgm:pt>
    <dgm:pt modelId="{6FCFA586-26BB-44A2-A1B3-6C20F638C75B}" type="pres">
      <dgm:prSet presAssocID="{D81FFA1F-8324-4377-A6DD-CB9A5ACC24F7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337D4E-1C72-45D3-9994-2C6AF8394B67}" type="pres">
      <dgm:prSet presAssocID="{D81FFA1F-8324-4377-A6DD-CB9A5ACC24F7}" presName="gear3srcNode" presStyleLbl="node1" presStyleIdx="2" presStyleCnt="3"/>
      <dgm:spPr/>
      <dgm:t>
        <a:bodyPr/>
        <a:lstStyle/>
        <a:p>
          <a:endParaRPr lang="en-US"/>
        </a:p>
      </dgm:t>
    </dgm:pt>
    <dgm:pt modelId="{B7B567E9-1021-4D69-AF63-4760D68070E2}" type="pres">
      <dgm:prSet presAssocID="{D81FFA1F-8324-4377-A6DD-CB9A5ACC24F7}" presName="gear3dstNode" presStyleLbl="node1" presStyleIdx="2" presStyleCnt="3"/>
      <dgm:spPr/>
      <dgm:t>
        <a:bodyPr/>
        <a:lstStyle/>
        <a:p>
          <a:endParaRPr lang="en-US"/>
        </a:p>
      </dgm:t>
    </dgm:pt>
    <dgm:pt modelId="{2C69617C-2A7E-45D8-BA94-F5EA518FF8D6}" type="pres">
      <dgm:prSet presAssocID="{E4B81BD4-2E0A-4648-9E55-BA86046E0070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DB6EF9EB-71B3-4951-A03D-F65C4C5B2A95}" type="pres">
      <dgm:prSet presAssocID="{EE055055-CF2B-4DDE-BAAA-881BB4C94D16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EDC8F7D7-248E-4AD8-9245-F8DE653E1228}" type="pres">
      <dgm:prSet presAssocID="{4A7B1DDE-8151-4641-9914-81F74F6E0A3A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86EAA379-5295-4104-A33D-5DEB1B13309D}" type="presOf" srcId="{FE417780-8F1C-49D7-88F6-82B748B626D6}" destId="{AB7B78B5-4735-48FE-8348-452D2F481246}" srcOrd="1" destOrd="0" presId="urn:microsoft.com/office/officeart/2005/8/layout/gear1"/>
    <dgm:cxn modelId="{A1157D5E-55CC-4E64-A495-AC6CDF875CC2}" type="presOf" srcId="{E4B81BD4-2E0A-4648-9E55-BA86046E0070}" destId="{2C69617C-2A7E-45D8-BA94-F5EA518FF8D6}" srcOrd="0" destOrd="0" presId="urn:microsoft.com/office/officeart/2005/8/layout/gear1"/>
    <dgm:cxn modelId="{594C275F-51CC-4460-878C-8764C9298B66}" srcId="{F6A72C96-A989-40E0-9A80-D507D1C57D96}" destId="{218FF0D2-250E-4185-ABC9-00AF2038AEC4}" srcOrd="0" destOrd="0" parTransId="{481C3CE2-CDAB-4AAA-9F65-935D83028278}" sibTransId="{E4B81BD4-2E0A-4648-9E55-BA86046E0070}"/>
    <dgm:cxn modelId="{06C08D3F-C9E3-4418-A4EF-FC4D6F5C88C4}" type="presOf" srcId="{EE055055-CF2B-4DDE-BAAA-881BB4C94D16}" destId="{DB6EF9EB-71B3-4951-A03D-F65C4C5B2A95}" srcOrd="0" destOrd="0" presId="urn:microsoft.com/office/officeart/2005/8/layout/gear1"/>
    <dgm:cxn modelId="{6EE2C720-262E-4C25-8375-8C4AE9566CD5}" srcId="{F6A72C96-A989-40E0-9A80-D507D1C57D96}" destId="{FE417780-8F1C-49D7-88F6-82B748B626D6}" srcOrd="1" destOrd="0" parTransId="{778E3A4D-53D9-48C7-A281-153AB7276E69}" sibTransId="{EE055055-CF2B-4DDE-BAAA-881BB4C94D16}"/>
    <dgm:cxn modelId="{3BAF785A-B794-4394-BC0A-B38077221267}" srcId="{F6A72C96-A989-40E0-9A80-D507D1C57D96}" destId="{D81FFA1F-8324-4377-A6DD-CB9A5ACC24F7}" srcOrd="2" destOrd="0" parTransId="{B2968F66-F1EB-486D-A2A3-B1FE234BB2CC}" sibTransId="{4A7B1DDE-8151-4641-9914-81F74F6E0A3A}"/>
    <dgm:cxn modelId="{3A963318-472D-4880-8717-E391D7667CC7}" type="presOf" srcId="{218FF0D2-250E-4185-ABC9-00AF2038AEC4}" destId="{E69D923B-DDA5-48AF-AF07-F41B8ED6733C}" srcOrd="0" destOrd="0" presId="urn:microsoft.com/office/officeart/2005/8/layout/gear1"/>
    <dgm:cxn modelId="{CF91F769-DA3A-422E-8205-410CA197C093}" type="presOf" srcId="{FE417780-8F1C-49D7-88F6-82B748B626D6}" destId="{8216DE56-4EB1-4291-9A4F-03C04DD2778B}" srcOrd="0" destOrd="0" presId="urn:microsoft.com/office/officeart/2005/8/layout/gear1"/>
    <dgm:cxn modelId="{E828BAD5-A4A6-4AD2-BB90-296E4A92D37F}" type="presOf" srcId="{D81FFA1F-8324-4377-A6DD-CB9A5ACC24F7}" destId="{F10000C2-F3B4-4607-AA5C-D94129A3A7C5}" srcOrd="0" destOrd="0" presId="urn:microsoft.com/office/officeart/2005/8/layout/gear1"/>
    <dgm:cxn modelId="{CB00253F-3AE3-4337-B9CF-7457D6A15018}" type="presOf" srcId="{218FF0D2-250E-4185-ABC9-00AF2038AEC4}" destId="{2CD57B0B-EF01-4920-A643-580C36BEEB0A}" srcOrd="2" destOrd="0" presId="urn:microsoft.com/office/officeart/2005/8/layout/gear1"/>
    <dgm:cxn modelId="{D7245D5D-227E-436D-8570-CD38308A4E09}" type="presOf" srcId="{D81FFA1F-8324-4377-A6DD-CB9A5ACC24F7}" destId="{6FCFA586-26BB-44A2-A1B3-6C20F638C75B}" srcOrd="1" destOrd="0" presId="urn:microsoft.com/office/officeart/2005/8/layout/gear1"/>
    <dgm:cxn modelId="{09923191-0685-4F2D-ABAC-38123F0DAAD8}" type="presOf" srcId="{D81FFA1F-8324-4377-A6DD-CB9A5ACC24F7}" destId="{C7337D4E-1C72-45D3-9994-2C6AF8394B67}" srcOrd="2" destOrd="0" presId="urn:microsoft.com/office/officeart/2005/8/layout/gear1"/>
    <dgm:cxn modelId="{6FCA3595-2344-4A50-BDB2-84269A587368}" type="presOf" srcId="{F6A72C96-A989-40E0-9A80-D507D1C57D96}" destId="{27042D2F-AC91-4855-A391-30695149324E}" srcOrd="0" destOrd="0" presId="urn:microsoft.com/office/officeart/2005/8/layout/gear1"/>
    <dgm:cxn modelId="{A6BE436E-AFD6-48D8-A54F-82E2682AF890}" type="presOf" srcId="{4A7B1DDE-8151-4641-9914-81F74F6E0A3A}" destId="{EDC8F7D7-248E-4AD8-9245-F8DE653E1228}" srcOrd="0" destOrd="0" presId="urn:microsoft.com/office/officeart/2005/8/layout/gear1"/>
    <dgm:cxn modelId="{F6A6B6F9-19A3-4950-94F0-3B46E74B58E0}" type="presOf" srcId="{218FF0D2-250E-4185-ABC9-00AF2038AEC4}" destId="{707BDB96-13DC-4D63-A509-C4D9572EF202}" srcOrd="1" destOrd="0" presId="urn:microsoft.com/office/officeart/2005/8/layout/gear1"/>
    <dgm:cxn modelId="{B3D163EB-9CC4-460E-B408-7FABFC5FB468}" type="presOf" srcId="{D81FFA1F-8324-4377-A6DD-CB9A5ACC24F7}" destId="{B7B567E9-1021-4D69-AF63-4760D68070E2}" srcOrd="3" destOrd="0" presId="urn:microsoft.com/office/officeart/2005/8/layout/gear1"/>
    <dgm:cxn modelId="{F4EE01F1-44AF-4BA4-8F36-35AA6D1B2D3E}" type="presOf" srcId="{FE417780-8F1C-49D7-88F6-82B748B626D6}" destId="{64839545-E4F3-40AA-A511-8BD9CD680408}" srcOrd="2" destOrd="0" presId="urn:microsoft.com/office/officeart/2005/8/layout/gear1"/>
    <dgm:cxn modelId="{784AFF70-6A52-43C0-9381-3AE581253597}" type="presParOf" srcId="{27042D2F-AC91-4855-A391-30695149324E}" destId="{E69D923B-DDA5-48AF-AF07-F41B8ED6733C}" srcOrd="0" destOrd="0" presId="urn:microsoft.com/office/officeart/2005/8/layout/gear1"/>
    <dgm:cxn modelId="{C36DBEFC-AD45-4E8D-8328-BF924A45FEE2}" type="presParOf" srcId="{27042D2F-AC91-4855-A391-30695149324E}" destId="{707BDB96-13DC-4D63-A509-C4D9572EF202}" srcOrd="1" destOrd="0" presId="urn:microsoft.com/office/officeart/2005/8/layout/gear1"/>
    <dgm:cxn modelId="{600F638D-F5B0-4039-9553-97ED43BF017A}" type="presParOf" srcId="{27042D2F-AC91-4855-A391-30695149324E}" destId="{2CD57B0B-EF01-4920-A643-580C36BEEB0A}" srcOrd="2" destOrd="0" presId="urn:microsoft.com/office/officeart/2005/8/layout/gear1"/>
    <dgm:cxn modelId="{248FE092-9FBF-40D5-A435-9E3A9452ED26}" type="presParOf" srcId="{27042D2F-AC91-4855-A391-30695149324E}" destId="{8216DE56-4EB1-4291-9A4F-03C04DD2778B}" srcOrd="3" destOrd="0" presId="urn:microsoft.com/office/officeart/2005/8/layout/gear1"/>
    <dgm:cxn modelId="{497A09A5-7E65-467B-BA4A-320B662CFFBE}" type="presParOf" srcId="{27042D2F-AC91-4855-A391-30695149324E}" destId="{AB7B78B5-4735-48FE-8348-452D2F481246}" srcOrd="4" destOrd="0" presId="urn:microsoft.com/office/officeart/2005/8/layout/gear1"/>
    <dgm:cxn modelId="{5D99DD3E-ED88-4A04-90A1-D75329E30DF7}" type="presParOf" srcId="{27042D2F-AC91-4855-A391-30695149324E}" destId="{64839545-E4F3-40AA-A511-8BD9CD680408}" srcOrd="5" destOrd="0" presId="urn:microsoft.com/office/officeart/2005/8/layout/gear1"/>
    <dgm:cxn modelId="{ED0CB9CA-D571-4071-AFF3-2BA9EB634DFC}" type="presParOf" srcId="{27042D2F-AC91-4855-A391-30695149324E}" destId="{F10000C2-F3B4-4607-AA5C-D94129A3A7C5}" srcOrd="6" destOrd="0" presId="urn:microsoft.com/office/officeart/2005/8/layout/gear1"/>
    <dgm:cxn modelId="{A6F52797-3295-4915-8F45-DCB2908F2872}" type="presParOf" srcId="{27042D2F-AC91-4855-A391-30695149324E}" destId="{6FCFA586-26BB-44A2-A1B3-6C20F638C75B}" srcOrd="7" destOrd="0" presId="urn:microsoft.com/office/officeart/2005/8/layout/gear1"/>
    <dgm:cxn modelId="{3D139497-79A8-41DF-AAD2-51888C338CEA}" type="presParOf" srcId="{27042D2F-AC91-4855-A391-30695149324E}" destId="{C7337D4E-1C72-45D3-9994-2C6AF8394B67}" srcOrd="8" destOrd="0" presId="urn:microsoft.com/office/officeart/2005/8/layout/gear1"/>
    <dgm:cxn modelId="{0D5274D5-C820-4691-9600-3783315F9BAA}" type="presParOf" srcId="{27042D2F-AC91-4855-A391-30695149324E}" destId="{B7B567E9-1021-4D69-AF63-4760D68070E2}" srcOrd="9" destOrd="0" presId="urn:microsoft.com/office/officeart/2005/8/layout/gear1"/>
    <dgm:cxn modelId="{FAC932FC-6E12-401E-B950-6095243BD564}" type="presParOf" srcId="{27042D2F-AC91-4855-A391-30695149324E}" destId="{2C69617C-2A7E-45D8-BA94-F5EA518FF8D6}" srcOrd="10" destOrd="0" presId="urn:microsoft.com/office/officeart/2005/8/layout/gear1"/>
    <dgm:cxn modelId="{22660763-D99C-4DF7-AC58-737C711305D6}" type="presParOf" srcId="{27042D2F-AC91-4855-A391-30695149324E}" destId="{DB6EF9EB-71B3-4951-A03D-F65C4C5B2A95}" srcOrd="11" destOrd="0" presId="urn:microsoft.com/office/officeart/2005/8/layout/gear1"/>
    <dgm:cxn modelId="{BB16119B-6D0A-407D-9804-2D0CE6F33F36}" type="presParOf" srcId="{27042D2F-AC91-4855-A391-30695149324E}" destId="{EDC8F7D7-248E-4AD8-9245-F8DE653E122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9D923B-DDA5-48AF-AF07-F41B8ED6733C}">
      <dsp:nvSpPr>
        <dsp:cNvPr id="0" name=""/>
        <dsp:cNvSpPr/>
      </dsp:nvSpPr>
      <dsp:spPr>
        <a:xfrm>
          <a:off x="2445076" y="1311511"/>
          <a:ext cx="1602959" cy="1602959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College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&amp;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Career Readiness</a:t>
          </a:r>
          <a:endParaRPr lang="en-US" sz="1000" b="1" kern="1200" dirty="0"/>
        </a:p>
      </dsp:txBody>
      <dsp:txXfrm>
        <a:off x="2767342" y="1686996"/>
        <a:ext cx="958427" cy="823955"/>
      </dsp:txXfrm>
    </dsp:sp>
    <dsp:sp modelId="{8216DE56-4EB1-4291-9A4F-03C04DD2778B}">
      <dsp:nvSpPr>
        <dsp:cNvPr id="0" name=""/>
        <dsp:cNvSpPr/>
      </dsp:nvSpPr>
      <dsp:spPr>
        <a:xfrm>
          <a:off x="1512445" y="932630"/>
          <a:ext cx="1165788" cy="1165788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smtClean="0"/>
            <a:t>Curriculum</a:t>
          </a:r>
          <a:r>
            <a:rPr lang="en-US" sz="800" b="1" kern="1200" dirty="0" smtClean="0"/>
            <a:t> Alignment</a:t>
          </a:r>
          <a:endParaRPr lang="en-US" sz="1300" b="1" kern="1200" dirty="0"/>
        </a:p>
      </dsp:txBody>
      <dsp:txXfrm>
        <a:off x="1805936" y="1227894"/>
        <a:ext cx="578806" cy="575260"/>
      </dsp:txXfrm>
    </dsp:sp>
    <dsp:sp modelId="{F10000C2-F3B4-4607-AA5C-D94129A3A7C5}">
      <dsp:nvSpPr>
        <dsp:cNvPr id="0" name=""/>
        <dsp:cNvSpPr/>
      </dsp:nvSpPr>
      <dsp:spPr>
        <a:xfrm rot="20700000">
          <a:off x="2165406" y="128355"/>
          <a:ext cx="1142234" cy="1142234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Teacher</a:t>
          </a:r>
          <a:r>
            <a:rPr lang="en-US" sz="800" b="1" kern="1200" dirty="0" smtClean="0"/>
            <a:t> Preparation</a:t>
          </a:r>
          <a:endParaRPr lang="en-US" sz="800" b="1" kern="1200" dirty="0"/>
        </a:p>
      </dsp:txBody>
      <dsp:txXfrm rot="-20700000">
        <a:off x="2415931" y="378881"/>
        <a:ext cx="641183" cy="641183"/>
      </dsp:txXfrm>
    </dsp:sp>
    <dsp:sp modelId="{2C69617C-2A7E-45D8-BA94-F5EA518FF8D6}">
      <dsp:nvSpPr>
        <dsp:cNvPr id="0" name=""/>
        <dsp:cNvSpPr/>
      </dsp:nvSpPr>
      <dsp:spPr>
        <a:xfrm>
          <a:off x="2308312" y="1077214"/>
          <a:ext cx="2051787" cy="2051787"/>
        </a:xfrm>
        <a:prstGeom prst="circularArrow">
          <a:avLst>
            <a:gd name="adj1" fmla="val 4688"/>
            <a:gd name="adj2" fmla="val 299029"/>
            <a:gd name="adj3" fmla="val 2475085"/>
            <a:gd name="adj4" fmla="val 15952792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B6EF9EB-71B3-4951-A03D-F65C4C5B2A95}">
      <dsp:nvSpPr>
        <dsp:cNvPr id="0" name=""/>
        <dsp:cNvSpPr/>
      </dsp:nvSpPr>
      <dsp:spPr>
        <a:xfrm>
          <a:off x="1305986" y="680178"/>
          <a:ext cx="1490751" cy="149075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DC8F7D7-248E-4AD8-9245-F8DE653E1228}">
      <dsp:nvSpPr>
        <dsp:cNvPr id="0" name=""/>
        <dsp:cNvSpPr/>
      </dsp:nvSpPr>
      <dsp:spPr>
        <a:xfrm>
          <a:off x="1901195" y="-116344"/>
          <a:ext cx="1607330" cy="160733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B8625A-B734-4CF4-A90B-84D086927CCE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7F16D-C64F-46C5-BA1A-A6BCFB9781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48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908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According</a:t>
            </a:r>
            <a:r>
              <a:rPr lang="en-US" baseline="0" dirty="0" smtClean="0"/>
              <a:t> to the results, the majority of ninth grade teachers said that they taught the occasional non-conventional novel.  The second most popular was only conventional. The tenth grade seems to differ from 9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grade. The majority was occasional non-conventional, however a balanced literature approach came in second.  Eleventh grade is similar to 9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grade.  Most </a:t>
            </a:r>
            <a:r>
              <a:rPr lang="en-US" baseline="0" dirty="0" err="1" smtClean="0"/>
              <a:t>twelth</a:t>
            </a:r>
            <a:r>
              <a:rPr lang="en-US" baseline="0" dirty="0" smtClean="0"/>
              <a:t> grade teachers were either completely conventional or taught the occasional non-conventional.</a:t>
            </a:r>
          </a:p>
          <a:p>
            <a:r>
              <a:rPr lang="en-US" baseline="0" dirty="0" smtClean="0"/>
              <a:t>Regional: The biggest difference between the regional and statewide data is that more teachers in the 11</a:t>
            </a:r>
            <a:r>
              <a:rPr lang="en-US" baseline="30000" dirty="0" smtClean="0"/>
              <a:t>th</a:t>
            </a:r>
            <a:r>
              <a:rPr lang="en-US" baseline="0" dirty="0" smtClean="0"/>
              <a:t> and 12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 say they teach only conventional literature.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majority for all grade levels was the occasional multi-cultural text.  Balanced was the second most prevalent score.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recommended approach to teaching literature</a:t>
            </a:r>
            <a:r>
              <a:rPr lang="en-US" baseline="0" dirty="0" smtClean="0"/>
              <a:t> is 70:30 in favor of reading for information. Based on teacher responses, however, throughout all grade levels, teaching literature is taught more prominently than reading for information. </a:t>
            </a:r>
          </a:p>
          <a:p>
            <a:r>
              <a:rPr lang="en-US" baseline="0" dirty="0" smtClean="0"/>
              <a:t>Regional results are similar.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 on range. </a:t>
            </a:r>
          </a:p>
          <a:p>
            <a:r>
              <a:rPr lang="en-US" dirty="0" smtClean="0"/>
              <a:t>No consistency</a:t>
            </a:r>
            <a:r>
              <a:rPr lang="en-US" baseline="0" dirty="0" smtClean="0"/>
              <a:t> on either the state wide results or the regional results.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Regional: More teachers in our region do not prefer to use</a:t>
            </a:r>
            <a:r>
              <a:rPr lang="en-US" baseline="0" dirty="0" smtClean="0"/>
              <a:t> technology when teaching RFI.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people are emphasizing error prevention in student</a:t>
            </a:r>
            <a:r>
              <a:rPr lang="en-US" baseline="0" dirty="0" smtClean="0"/>
              <a:t> writing.</a:t>
            </a:r>
          </a:p>
          <a:p>
            <a:r>
              <a:rPr lang="en-US" baseline="0" dirty="0" smtClean="0"/>
              <a:t>Less emphasis is placed on understanding the structures and customs of language.  This is interesting considering the growing amount of students who speak English as a second language. </a:t>
            </a:r>
          </a:p>
          <a:p>
            <a:r>
              <a:rPr lang="en-US" baseline="0" dirty="0" smtClean="0"/>
              <a:t>Regional:  Much lower emphasis on verb forms and agreement.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Ninth Grade: Systematic units are most prevalent.  Tenth Grade: Daily mini-lessons</a:t>
            </a:r>
            <a:r>
              <a:rPr lang="en-US" baseline="0" dirty="0" smtClean="0"/>
              <a:t> are most prevalent.  In eleventh and twelfth grade the data showed that teachers used points of need in writing for grammar instruction.  </a:t>
            </a:r>
          </a:p>
          <a:p>
            <a:r>
              <a:rPr lang="en-US" baseline="0" dirty="0" smtClean="0"/>
              <a:t>Interesting to note: the use of systematic units in both the statewide and regional data to teach grammar declines with grade level.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can see the differences more clearly on this graph.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Regional: No</a:t>
            </a:r>
            <a:r>
              <a:rPr lang="en-US" baseline="0" dirty="0" smtClean="0"/>
              <a:t> one strongly agreed that grammar and usage instruction can improve student writing. More people agreed that G&amp;U instruction does not improve student writing.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Regional:</a:t>
            </a:r>
            <a:r>
              <a:rPr lang="en-US" baseline="0" dirty="0" smtClean="0"/>
              <a:t> More people disagree in the region that CCAS and new assessment measures require greater emphasis on G&amp;U instruction. More people agree that CCAS and new assessment measures have no effect on the importance of grammar and usage instruction.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Regional:</a:t>
            </a:r>
            <a:r>
              <a:rPr lang="en-US" baseline="0" dirty="0" smtClean="0"/>
              <a:t> More people prefer to teach G&amp;U, but are less prepared to teach it and they believe that their students are less prepared to be assessed over it.  There also seems to be a more negative reaction towards using technology and innovation.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Teachers wanted more emphasis in reading for information and classroom management.</a:t>
            </a:r>
            <a:r>
              <a:rPr lang="en-US" baseline="0" dirty="0" smtClean="0"/>
              <a:t> They felt that the current amount of reading literature in teacher education programs was about right.</a:t>
            </a:r>
          </a:p>
          <a:p>
            <a:r>
              <a:rPr lang="en-US" baseline="0" dirty="0" smtClean="0"/>
              <a:t>Regional: They wanted more emphasis in classroom management and deconstructing standards. They also felt that the current amount of reading literature in teacher education programs was about right.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people wanted more emphasis in all categories, excluding</a:t>
            </a:r>
            <a:r>
              <a:rPr lang="en-US" baseline="0" dirty="0" smtClean="0"/>
              <a:t> reading for literature. 10 people wanted less emphasis in deconstructing standards. </a:t>
            </a:r>
          </a:p>
          <a:p>
            <a:r>
              <a:rPr lang="en-US" baseline="0" dirty="0" smtClean="0"/>
              <a:t>Regional: A larger number of people wanted more emphasis in reading for information, text complexity and deconstructing standards.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 the end, state that on</a:t>
            </a:r>
            <a:r>
              <a:rPr lang="en-US" baseline="0" dirty="0" smtClean="0"/>
              <a:t> </a:t>
            </a:r>
            <a:r>
              <a:rPr lang="en-US" baseline="0" smtClean="0"/>
              <a:t>the powerpoint </a:t>
            </a:r>
            <a:r>
              <a:rPr lang="en-US" baseline="0" dirty="0" smtClean="0"/>
              <a:t>beside this one that it is the same information, but just for the 22 service counties in our region.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Poe</a:t>
            </a:r>
            <a:r>
              <a:rPr lang="en-US" baseline="0" dirty="0" smtClean="0"/>
              <a:t> was not one of the most frequently taught fiction authors on the previous survey from five years ago.</a:t>
            </a:r>
          </a:p>
          <a:p>
            <a:r>
              <a:rPr lang="en-US" baseline="0" dirty="0" smtClean="0"/>
              <a:t>Regional- Regional data shows that Twain is more frequently taught in our service area than in the rest of the state. </a:t>
            </a:r>
          </a:p>
          <a:p>
            <a:r>
              <a:rPr lang="en-US" baseline="0" dirty="0" smtClean="0"/>
              <a:t>Other than Poe changing in popularity in the past 5 years, there are not any other significant changes or information. Further more, the data was not surprising in that the works we </a:t>
            </a:r>
            <a:r>
              <a:rPr lang="en-US" baseline="0" dirty="0" err="1" smtClean="0"/>
              <a:t>assummed</a:t>
            </a:r>
            <a:r>
              <a:rPr lang="en-US" baseline="0" dirty="0" smtClean="0"/>
              <a:t> would be nearer to the top were.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only differences</a:t>
            </a:r>
            <a:r>
              <a:rPr lang="en-US" baseline="0" dirty="0" smtClean="0"/>
              <a:t> in the regional data and the state-wide data for frequently taught dramatic texts, is that Tennessee Williams is considered less important in our region based on the data.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data seems to indicate that British poets, specifically from the Romantic Era, are more frequently taught than American or other multi-cultural poets.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is a dominance</a:t>
            </a:r>
            <a:r>
              <a:rPr lang="en-US" baseline="0" dirty="0" smtClean="0"/>
              <a:t> of political texts being taught for nonfiction in the classroom.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Genre is the most frequent</a:t>
            </a:r>
            <a:r>
              <a:rPr lang="en-US" baseline="0" dirty="0" smtClean="0"/>
              <a:t> approach for 9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 literature.</a:t>
            </a:r>
          </a:p>
          <a:p>
            <a:r>
              <a:rPr lang="en-US" baseline="0" dirty="0" smtClean="0"/>
              <a:t>Thematic is the most frequent approach for 10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 literature.</a:t>
            </a:r>
          </a:p>
          <a:p>
            <a:r>
              <a:rPr lang="en-US" baseline="0" dirty="0" smtClean="0"/>
              <a:t>National/Historic is the most frequent approach for both 11</a:t>
            </a:r>
            <a:r>
              <a:rPr lang="en-US" baseline="30000" dirty="0" smtClean="0"/>
              <a:t>th</a:t>
            </a:r>
            <a:r>
              <a:rPr lang="en-US" baseline="0" dirty="0" smtClean="0"/>
              <a:t> and 12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grade.</a:t>
            </a:r>
          </a:p>
          <a:p>
            <a:r>
              <a:rPr lang="en-US" baseline="0" dirty="0" smtClean="0"/>
              <a:t>Note: In the </a:t>
            </a:r>
            <a:r>
              <a:rPr lang="en-US" baseline="0" dirty="0" err="1" smtClean="0"/>
              <a:t>twelth</a:t>
            </a:r>
            <a:r>
              <a:rPr lang="en-US" baseline="0" dirty="0" smtClean="0"/>
              <a:t> grade, the approaches are a little more evenly spread than in other grade levels. Conceptual </a:t>
            </a:r>
            <a:r>
              <a:rPr lang="en-US" baseline="0" dirty="0" err="1" smtClean="0"/>
              <a:t>Desing</a:t>
            </a:r>
            <a:r>
              <a:rPr lang="en-US" baseline="0" dirty="0" smtClean="0"/>
              <a:t> and Textbook Sequencing are the least popular approaches at the moment.</a:t>
            </a:r>
          </a:p>
          <a:p>
            <a:r>
              <a:rPr lang="en-US" baseline="0" dirty="0" smtClean="0"/>
              <a:t>Regional: Genre is the also the most frequent approach for 9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 literature.</a:t>
            </a:r>
          </a:p>
          <a:p>
            <a:r>
              <a:rPr lang="en-US" baseline="0" dirty="0" smtClean="0"/>
              <a:t>Genre and Teachers own sequencing are the most frequent approach for 10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 literature.</a:t>
            </a:r>
          </a:p>
          <a:p>
            <a:r>
              <a:rPr lang="en-US" baseline="0" dirty="0" smtClean="0"/>
              <a:t>Approaches for 11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 literature are equally spaced, with genre being the least likely approach by one point. </a:t>
            </a:r>
          </a:p>
          <a:p>
            <a:r>
              <a:rPr lang="en-US" baseline="0" dirty="0" smtClean="0"/>
              <a:t>12</a:t>
            </a:r>
            <a:r>
              <a:rPr lang="en-US" baseline="30000" dirty="0" smtClean="0"/>
              <a:t>th</a:t>
            </a:r>
            <a:r>
              <a:rPr lang="en-US" baseline="0" dirty="0" smtClean="0"/>
              <a:t> approaches are not as evenly spread throughout our region as in the state, with National/Historical being the favored approach.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Both</a:t>
            </a:r>
            <a:r>
              <a:rPr lang="en-US" baseline="0" dirty="0" smtClean="0"/>
              <a:t> 9</a:t>
            </a:r>
            <a:r>
              <a:rPr lang="en-US" baseline="30000" dirty="0" smtClean="0"/>
              <a:t>th</a:t>
            </a:r>
            <a:r>
              <a:rPr lang="en-US" baseline="0" dirty="0" smtClean="0"/>
              <a:t> and 10</a:t>
            </a:r>
            <a:r>
              <a:rPr lang="en-US" baseline="30000" dirty="0" smtClean="0"/>
              <a:t>th</a:t>
            </a:r>
            <a:r>
              <a:rPr lang="en-US" baseline="0" dirty="0" smtClean="0"/>
              <a:t> </a:t>
            </a:r>
            <a:r>
              <a:rPr lang="en-US" dirty="0" smtClean="0"/>
              <a:t>grade focus</a:t>
            </a:r>
            <a:r>
              <a:rPr lang="en-US" baseline="0" dirty="0" smtClean="0"/>
              <a:t> more on occasionally teaching young adult fiction, but a balanced approach is also favored (coming in second). </a:t>
            </a:r>
          </a:p>
          <a:p>
            <a:r>
              <a:rPr lang="en-US" dirty="0" smtClean="0"/>
              <a:t>The only place</a:t>
            </a:r>
            <a:r>
              <a:rPr lang="en-US" baseline="0" dirty="0" smtClean="0"/>
              <a:t> this theme differs is in 12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 where anthologized/canonical texts only is a more favored approach, not favoring balanced as much (but, only by 2 points). </a:t>
            </a:r>
          </a:p>
          <a:p>
            <a:r>
              <a:rPr lang="en-US" baseline="0" dirty="0" smtClean="0"/>
              <a:t>Regional: The results are fairly similar as throughout the state, however, balanced seems to be a more favored approach in 9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grade, whereas, only anthologized/canonical texts is more frequently taught in 11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grade. 12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 favors all three approaches, excluding mostly young adult fiction.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7F16D-C64F-46C5-BA1A-A6BCFB9781E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7C1DF34-EBFC-458B-8C3E-CF6F8ABA307B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23DA292-E8A9-4B5F-9FA6-AAE83614FD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hyperlink" Target="http://www.moreheadstate.edu/" TargetMode="External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5" Type="http://schemas.microsoft.com/office/2007/relationships/hdphoto" Target="../media/hdphoto1.wdp"/><Relationship Id="rId10" Type="http://schemas.microsoft.com/office/2007/relationships/diagramDrawing" Target="../diagrams/drawing1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emf"/><Relationship Id="rId5" Type="http://schemas.openxmlformats.org/officeDocument/2006/relationships/package" Target="../embeddings/Microsoft_Word_Document3.docx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emf"/><Relationship Id="rId5" Type="http://schemas.openxmlformats.org/officeDocument/2006/relationships/package" Target="../embeddings/Microsoft_Word_Document4.docx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emf"/><Relationship Id="rId5" Type="http://schemas.openxmlformats.org/officeDocument/2006/relationships/package" Target="../embeddings/Microsoft_Word_Document5.docx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gedmsu.blogspot.com/" TargetMode="External"/><Relationship Id="rId2" Type="http://schemas.openxmlformats.org/officeDocument/2006/relationships/hyperlink" Target="http://snapsurvey.moreheadstate.edu/snapwebhost/surveylogin.asp?k=13257697695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Document2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938" y="2286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/>
              </a:rPr>
              <a:t/>
            </a:r>
            <a:br>
              <a:rPr lang="en-US" b="1" dirty="0" smtClean="0">
                <a:effectLst/>
              </a:rPr>
            </a:br>
            <a:r>
              <a:rPr lang="en-US" b="1" dirty="0" smtClean="0">
                <a:effectLst/>
              </a:rPr>
              <a:t/>
            </a:r>
            <a:br>
              <a:rPr lang="en-US" b="1" dirty="0" smtClean="0">
                <a:effectLst/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10000"/>
            <a:ext cx="3962400" cy="2286000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i="1" dirty="0" smtClean="0">
                <a:solidFill>
                  <a:schemeClr val="accent1">
                    <a:lumMod val="75000"/>
                  </a:schemeClr>
                </a:solidFill>
              </a:rPr>
              <a:t>MSU English Education Program</a:t>
            </a:r>
          </a:p>
          <a:p>
            <a:endParaRPr lang="en-US" sz="11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r>
              <a:rPr lang="en-US" sz="17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Caitlin Lacey</a:t>
            </a:r>
            <a:r>
              <a:rPr lang="en-US" sz="17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,</a:t>
            </a:r>
          </a:p>
          <a:p>
            <a:r>
              <a:rPr lang="en-US" sz="1700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Undergraduate Research Fellow</a:t>
            </a:r>
          </a:p>
          <a:p>
            <a:r>
              <a:rPr lang="en-US" sz="17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Christine Burton</a:t>
            </a:r>
            <a:r>
              <a:rPr lang="en-US" sz="17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,</a:t>
            </a:r>
          </a:p>
          <a:p>
            <a:r>
              <a:rPr lang="en-US" sz="1700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Undergraduate Service Fellow</a:t>
            </a:r>
          </a:p>
          <a:p>
            <a:r>
              <a:rPr lang="en-US" sz="17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Kathryn </a:t>
            </a:r>
            <a:r>
              <a:rPr lang="en-US" sz="17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Mincey</a:t>
            </a:r>
            <a:r>
              <a:rPr lang="en-US" sz="17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,</a:t>
            </a:r>
          </a:p>
          <a:p>
            <a:r>
              <a:rPr lang="en-US" sz="1700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Associate Professor of English</a:t>
            </a:r>
            <a:endParaRPr lang="en-US" sz="1700" i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026" name="Picture 2" descr="Morehead State University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000"/>
                    </a14:imgEffect>
                    <a14:imgEffect>
                      <a14:saturation sat="1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417" y="457200"/>
            <a:ext cx="9428017" cy="1481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30853" y="1945571"/>
            <a:ext cx="7455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Secondary English Language Arts </a:t>
            </a:r>
            <a:b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Curriculum Alignment Survey</a:t>
            </a:r>
            <a:endParaRPr lang="en-US" sz="3600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327461"/>
              </p:ext>
            </p:extLst>
          </p:nvPr>
        </p:nvGraphicFramePr>
        <p:xfrm>
          <a:off x="3733800" y="3486328"/>
          <a:ext cx="5181600" cy="2914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44505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8745129"/>
              </p:ext>
            </p:extLst>
          </p:nvPr>
        </p:nvGraphicFramePr>
        <p:xfrm>
          <a:off x="1066800" y="1143000"/>
          <a:ext cx="7507933" cy="434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Document" r:id="rId5" imgW="6086769" imgH="3550285" progId="Word.Document.12">
                  <p:embed/>
                </p:oleObj>
              </mc:Choice>
              <mc:Fallback>
                <p:oleObj name="Document" r:id="rId5" imgW="6086769" imgH="3550285" progId="Word.Document.12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1143000"/>
                        <a:ext cx="7507933" cy="434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677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3568338"/>
              </p:ext>
            </p:extLst>
          </p:nvPr>
        </p:nvGraphicFramePr>
        <p:xfrm>
          <a:off x="1528763" y="188913"/>
          <a:ext cx="6086475" cy="6481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Document" r:id="rId5" imgW="6086769" imgH="6540643" progId="Word.Document.12">
                  <p:embed/>
                </p:oleObj>
              </mc:Choice>
              <mc:Fallback>
                <p:oleObj name="Document" r:id="rId5" imgW="6086769" imgH="6540643" progId="Word.Document.12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8763" y="188913"/>
                        <a:ext cx="6086475" cy="6481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102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2433955"/>
              </p:ext>
            </p:extLst>
          </p:nvPr>
        </p:nvGraphicFramePr>
        <p:xfrm>
          <a:off x="1524000" y="609600"/>
          <a:ext cx="6092825" cy="552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Document" r:id="rId5" imgW="6093235" imgH="5582676" progId="Word.Document.12">
                  <p:embed/>
                </p:oleObj>
              </mc:Choice>
              <mc:Fallback>
                <p:oleObj name="Document" r:id="rId5" imgW="6093235" imgH="5582676" progId="Word.Document.12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609600"/>
                        <a:ext cx="6092825" cy="552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62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381000" y="304800"/>
          <a:ext cx="83058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228600" y="381000"/>
          <a:ext cx="86868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818563025"/>
              </p:ext>
            </p:extLst>
          </p:nvPr>
        </p:nvGraphicFramePr>
        <p:xfrm>
          <a:off x="762000" y="457200"/>
          <a:ext cx="76962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1225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595616"/>
              </p:ext>
            </p:extLst>
          </p:nvPr>
        </p:nvGraphicFramePr>
        <p:xfrm>
          <a:off x="685803" y="609599"/>
          <a:ext cx="7619997" cy="5596005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tblPr>
              <a:tblGrid>
                <a:gridCol w="1088571"/>
                <a:gridCol w="1088571"/>
                <a:gridCol w="1088571"/>
                <a:gridCol w="1088571"/>
                <a:gridCol w="1088571"/>
                <a:gridCol w="1088571"/>
                <a:gridCol w="1088571"/>
              </a:tblGrid>
              <a:tr h="1519129"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53. Reading </a:t>
                      </a:r>
                      <a:r>
                        <a:rPr lang="en-US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Literature vs. Reading for Information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Relative Percentages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2094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Reading Literature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Reading for </a:t>
                      </a: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Information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841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Range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Mean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Mode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Range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Mean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Mode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</a:tr>
              <a:tr h="6179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en-US" sz="1600" b="1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Grade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50-90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10-50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</a:tr>
              <a:tr h="6179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US" sz="1600" b="1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Grade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30-95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10-80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40, 50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</a:tr>
              <a:tr h="6179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1600" b="1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Grade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10-95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10-90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</a:tr>
              <a:tr h="6179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en-US" sz="1600" b="1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Grade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30-95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5-70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576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180503700"/>
              </p:ext>
            </p:extLst>
          </p:nvPr>
        </p:nvGraphicFramePr>
        <p:xfrm>
          <a:off x="228600" y="685800"/>
          <a:ext cx="86868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3236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429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 update of previous research</a:t>
            </a:r>
          </a:p>
          <a:p>
            <a:pPr lvl="1"/>
            <a:r>
              <a:rPr lang="en-US" dirty="0" smtClean="0"/>
              <a:t>2007 Statewide Survey: </a:t>
            </a:r>
            <a:r>
              <a:rPr lang="en-US" i="1" dirty="0"/>
              <a:t>English/Language Arts 8-16 </a:t>
            </a:r>
            <a:r>
              <a:rPr lang="en-US" i="1" dirty="0" smtClean="0"/>
              <a:t>Curriculum </a:t>
            </a:r>
            <a:r>
              <a:rPr lang="en-US" i="1" dirty="0"/>
              <a:t>Alignment </a:t>
            </a:r>
            <a:r>
              <a:rPr lang="en-US" i="1" dirty="0" smtClean="0"/>
              <a:t>Survey</a:t>
            </a:r>
          </a:p>
          <a:p>
            <a:pPr lvl="1"/>
            <a:r>
              <a:rPr lang="en-US" dirty="0" smtClean="0"/>
              <a:t>2012 Statewide Survey</a:t>
            </a:r>
            <a:r>
              <a:rPr lang="en-US" i="1" dirty="0" smtClean="0"/>
              <a:t>: How </a:t>
            </a:r>
            <a:r>
              <a:rPr lang="en-US" i="1" dirty="0"/>
              <a:t>Kentucky High School English Teachers Teach Reading and Grammar: Implications for 9-16 Curriculum Alignment and Professional Development</a:t>
            </a:r>
          </a:p>
          <a:p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To explore content </a:t>
            </a:r>
            <a:r>
              <a:rPr lang="en-US" dirty="0"/>
              <a:t>and strategies high school English teachers use </a:t>
            </a:r>
            <a:r>
              <a:rPr lang="en-US" dirty="0" smtClean="0"/>
              <a:t>for teaching </a:t>
            </a:r>
            <a:r>
              <a:rPr lang="en-US" dirty="0"/>
              <a:t>grammar, reading literature, and reading for information. </a:t>
            </a:r>
            <a:endParaRPr lang="en-US" dirty="0" smtClean="0"/>
          </a:p>
          <a:p>
            <a:pPr lvl="1"/>
            <a:r>
              <a:rPr lang="en-US" dirty="0" smtClean="0"/>
              <a:t>To allow </a:t>
            </a:r>
            <a:r>
              <a:rPr lang="en-US" dirty="0"/>
              <a:t>teachers to compare their own curriculum maps and approaches to those of other schools across the </a:t>
            </a:r>
            <a:r>
              <a:rPr lang="en-US" dirty="0" smtClean="0"/>
              <a:t>state</a:t>
            </a:r>
          </a:p>
          <a:p>
            <a:pPr lvl="1"/>
            <a:r>
              <a:rPr lang="en-US" dirty="0" smtClean="0"/>
              <a:t>To allow </a:t>
            </a:r>
            <a:r>
              <a:rPr lang="en-US" dirty="0"/>
              <a:t>teacher </a:t>
            </a:r>
            <a:r>
              <a:rPr lang="en-US" dirty="0" smtClean="0"/>
              <a:t>education faculty to </a:t>
            </a:r>
            <a:r>
              <a:rPr lang="en-US" dirty="0"/>
              <a:t>review curriculum alignment </a:t>
            </a:r>
            <a:r>
              <a:rPr lang="en-US" dirty="0" smtClean="0"/>
              <a:t>issues </a:t>
            </a:r>
          </a:p>
        </p:txBody>
      </p:sp>
      <p:pic>
        <p:nvPicPr>
          <p:cNvPr id="8195" name="Picture 3" descr="C:\Users\m0026855\AppData\Local\Microsoft\Windows\Temporary Internet Files\Content.IE5\8YZTRTFY\MP90044643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81000"/>
            <a:ext cx="1600201" cy="22350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5033">
            <a:off x="-56369" y="5920611"/>
            <a:ext cx="1600200" cy="91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945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600200"/>
          </a:xfrm>
        </p:spPr>
        <p:txBody>
          <a:bodyPr/>
          <a:lstStyle/>
          <a:p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>Grammar and Usage:</a:t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What We Teach</a:t>
            </a:r>
            <a:br>
              <a:rPr lang="en-US" sz="4800" dirty="0" smtClean="0"/>
            </a:br>
            <a:r>
              <a:rPr lang="en-US" sz="4800" dirty="0" smtClean="0"/>
              <a:t>How We Teach It</a:t>
            </a:r>
            <a:endParaRPr lang="en-US" sz="4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419600"/>
            <a:ext cx="2133355" cy="1219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48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005353949"/>
              </p:ext>
            </p:extLst>
          </p:nvPr>
        </p:nvGraphicFramePr>
        <p:xfrm>
          <a:off x="762000" y="762000"/>
          <a:ext cx="75438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3970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707130833"/>
              </p:ext>
            </p:extLst>
          </p:nvPr>
        </p:nvGraphicFramePr>
        <p:xfrm>
          <a:off x="762000" y="685800"/>
          <a:ext cx="76962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8150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646556281"/>
              </p:ext>
            </p:extLst>
          </p:nvPr>
        </p:nvGraphicFramePr>
        <p:xfrm>
          <a:off x="381000" y="304800"/>
          <a:ext cx="83820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4952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536281406"/>
              </p:ext>
            </p:extLst>
          </p:nvPr>
        </p:nvGraphicFramePr>
        <p:xfrm>
          <a:off x="457200" y="381000"/>
          <a:ext cx="83820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8839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899535393"/>
              </p:ext>
            </p:extLst>
          </p:nvPr>
        </p:nvGraphicFramePr>
        <p:xfrm>
          <a:off x="609600" y="381000"/>
          <a:ext cx="79248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777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98374428"/>
              </p:ext>
            </p:extLst>
          </p:nvPr>
        </p:nvGraphicFramePr>
        <p:xfrm>
          <a:off x="228600" y="152400"/>
          <a:ext cx="5715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405800146"/>
              </p:ext>
            </p:extLst>
          </p:nvPr>
        </p:nvGraphicFramePr>
        <p:xfrm>
          <a:off x="3505200" y="3505200"/>
          <a:ext cx="5619135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6108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221341395"/>
              </p:ext>
            </p:extLst>
          </p:nvPr>
        </p:nvGraphicFramePr>
        <p:xfrm>
          <a:off x="838200" y="200188"/>
          <a:ext cx="72390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66800" y="4632078"/>
            <a:ext cx="7620000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11 	</a:t>
            </a:r>
            <a:r>
              <a:rPr lang="en-US" sz="1100" i="1" dirty="0"/>
              <a:t>Favor teaching grammar and usage over teaching other strands of language arts</a:t>
            </a:r>
            <a:endParaRPr lang="en-US" sz="1100" dirty="0"/>
          </a:p>
          <a:p>
            <a:r>
              <a:rPr lang="en-US" sz="1100" dirty="0"/>
              <a:t>37 	</a:t>
            </a:r>
            <a:r>
              <a:rPr lang="en-US" sz="1100" i="1" dirty="0"/>
              <a:t>Prefer to teach strands of language arts </a:t>
            </a:r>
            <a:r>
              <a:rPr lang="en-US" sz="1100" b="1" i="1" dirty="0"/>
              <a:t>other</a:t>
            </a:r>
            <a:r>
              <a:rPr lang="en-US" sz="1100" i="1" dirty="0"/>
              <a:t> than grammar and usage</a:t>
            </a:r>
            <a:endParaRPr lang="en-US" sz="1100" dirty="0"/>
          </a:p>
          <a:p>
            <a:r>
              <a:rPr lang="en-US" sz="1100" dirty="0"/>
              <a:t> </a:t>
            </a:r>
          </a:p>
          <a:p>
            <a:r>
              <a:rPr lang="en-US" sz="1100" dirty="0"/>
              <a:t>16 	</a:t>
            </a:r>
            <a:r>
              <a:rPr lang="en-US" sz="1100" i="1" dirty="0"/>
              <a:t>Feel well-prepared by teacher education programs with content knowledge for teaching grammar and usage</a:t>
            </a:r>
            <a:endParaRPr lang="en-US" sz="1100" dirty="0"/>
          </a:p>
          <a:p>
            <a:r>
              <a:rPr lang="en-US" sz="1100" dirty="0"/>
              <a:t>32 	</a:t>
            </a:r>
            <a:r>
              <a:rPr lang="en-US" sz="1100" i="1" dirty="0"/>
              <a:t>Do not feel well-prepared by teacher education programs with content knowledge for teaching grammar and usage</a:t>
            </a:r>
            <a:endParaRPr lang="en-US" sz="1100" dirty="0"/>
          </a:p>
          <a:p>
            <a:r>
              <a:rPr lang="en-US" sz="1100" dirty="0"/>
              <a:t> </a:t>
            </a:r>
          </a:p>
          <a:p>
            <a:r>
              <a:rPr lang="en-US" sz="1100" dirty="0"/>
              <a:t>34 	</a:t>
            </a:r>
            <a:r>
              <a:rPr lang="en-US" sz="1100" i="1" dirty="0"/>
              <a:t>Comfortable with preparing students for external grammar and usage assessments</a:t>
            </a:r>
            <a:endParaRPr lang="en-US" sz="1100" dirty="0"/>
          </a:p>
          <a:p>
            <a:r>
              <a:rPr lang="en-US" sz="1100" dirty="0"/>
              <a:t>15 	</a:t>
            </a:r>
            <a:r>
              <a:rPr lang="en-US" sz="1100" i="1" dirty="0"/>
              <a:t>Uncomfortable with preparing students for external grammar and usage assessments</a:t>
            </a:r>
            <a:endParaRPr lang="en-US" sz="1100" dirty="0"/>
          </a:p>
          <a:p>
            <a:r>
              <a:rPr lang="en-US" sz="1100" dirty="0"/>
              <a:t> </a:t>
            </a:r>
          </a:p>
          <a:p>
            <a:r>
              <a:rPr lang="en-US" sz="1100" dirty="0"/>
              <a:t>20 	</a:t>
            </a:r>
            <a:r>
              <a:rPr lang="en-US" sz="1100" i="1" dirty="0"/>
              <a:t>Employ technology, media, and creative strategies in teaching grammar and usage</a:t>
            </a:r>
            <a:endParaRPr lang="en-US" sz="1100" dirty="0"/>
          </a:p>
          <a:p>
            <a:r>
              <a:rPr lang="en-US" sz="1100" dirty="0"/>
              <a:t>29 	</a:t>
            </a:r>
            <a:r>
              <a:rPr lang="en-US" sz="1100" i="1" dirty="0"/>
              <a:t>Tend toward traditional, less engaging strategies in teaching grammar and usage</a:t>
            </a:r>
            <a:endParaRPr lang="en-US" sz="11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91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746" y="990600"/>
            <a:ext cx="8229600" cy="3429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Teachers’ Perspectives: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Preparation and Professional Development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171" y="4648200"/>
            <a:ext cx="2939521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799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737995984"/>
              </p:ext>
            </p:extLst>
          </p:nvPr>
        </p:nvGraphicFramePr>
        <p:xfrm>
          <a:off x="609600" y="533400"/>
          <a:ext cx="80772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3285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677" y="1646657"/>
            <a:ext cx="8229600" cy="467794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Updated questions to reflect CCRS/KCAS</a:t>
            </a:r>
          </a:p>
          <a:p>
            <a:r>
              <a:rPr lang="en-US" dirty="0" smtClean="0"/>
              <a:t>Designed and posted the survey</a:t>
            </a:r>
          </a:p>
          <a:p>
            <a:pPr lvl="1"/>
            <a:r>
              <a:rPr lang="en-US" dirty="0"/>
              <a:t>Special thanks to Clarissa Purnell, MSU Office </a:t>
            </a:r>
            <a:r>
              <a:rPr lang="en-US" dirty="0" smtClean="0"/>
              <a:t>of </a:t>
            </a:r>
            <a:r>
              <a:rPr lang="en-US" dirty="0"/>
              <a:t>Institutional Research and </a:t>
            </a:r>
            <a:r>
              <a:rPr lang="en-US" dirty="0" smtClean="0"/>
              <a:t>Assessment</a:t>
            </a:r>
          </a:p>
          <a:p>
            <a:pPr lvl="1"/>
            <a:r>
              <a:rPr lang="en-US" sz="1200" dirty="0" smtClean="0">
                <a:hlinkClick r:id="rId2"/>
              </a:rPr>
              <a:t>http</a:t>
            </a:r>
            <a:r>
              <a:rPr lang="en-US" sz="1200" dirty="0">
                <a:hlinkClick r:id="rId2"/>
              </a:rPr>
              <a:t>://</a:t>
            </a:r>
            <a:r>
              <a:rPr lang="en-US" sz="1200" dirty="0" smtClean="0">
                <a:hlinkClick r:id="rId2"/>
              </a:rPr>
              <a:t>snapsurvey.moreheadstate.edu/snapwebhost/surveylogin.asp?k=132576976958</a:t>
            </a:r>
            <a:endParaRPr lang="en-US" sz="1200" dirty="0" smtClean="0"/>
          </a:p>
          <a:p>
            <a:pPr lvl="1"/>
            <a:endParaRPr lang="en-US" sz="1200" dirty="0" smtClean="0"/>
          </a:p>
          <a:p>
            <a:pPr lvl="1"/>
            <a:r>
              <a:rPr lang="en-US" sz="1200" dirty="0">
                <a:hlinkClick r:id="rId3"/>
              </a:rPr>
              <a:t>http://engedmsu.blogspot.com</a:t>
            </a:r>
            <a:r>
              <a:rPr lang="en-US" sz="1200" dirty="0" smtClean="0">
                <a:hlinkClick r:id="rId3"/>
              </a:rPr>
              <a:t>/</a:t>
            </a:r>
            <a:r>
              <a:rPr lang="en-US" sz="1200" dirty="0" smtClean="0"/>
              <a:t> </a:t>
            </a:r>
          </a:p>
          <a:p>
            <a:r>
              <a:rPr lang="en-US" dirty="0" smtClean="0"/>
              <a:t> </a:t>
            </a:r>
            <a:r>
              <a:rPr lang="en-US" dirty="0"/>
              <a:t>Sent e-mail invitations to </a:t>
            </a:r>
          </a:p>
          <a:p>
            <a:pPr lvl="1"/>
            <a:r>
              <a:rPr lang="en-US" dirty="0"/>
              <a:t>all high school principals in Kentucky to forward to English teachers</a:t>
            </a:r>
          </a:p>
          <a:p>
            <a:pPr lvl="1"/>
            <a:r>
              <a:rPr lang="en-US" dirty="0"/>
              <a:t>participants in 2011 English Teacher Connection conference at MSU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igh school </a:t>
            </a:r>
            <a:r>
              <a:rPr lang="en-US" dirty="0"/>
              <a:t>English teachers in MSU’s service region in connection with the English Education </a:t>
            </a:r>
            <a:r>
              <a:rPr lang="en-US" dirty="0" smtClean="0"/>
              <a:t>Program</a:t>
            </a:r>
          </a:p>
          <a:p>
            <a:r>
              <a:rPr lang="en-US" dirty="0" smtClean="0"/>
              <a:t>Still collecting responses…</a:t>
            </a:r>
          </a:p>
          <a:p>
            <a:r>
              <a:rPr lang="en-US" dirty="0" smtClean="0"/>
              <a:t>Today’s preliminary snapshot compiles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the responses of the first fifty-one participants.</a:t>
            </a:r>
          </a:p>
          <a:p>
            <a:pPr marL="457200" lvl="1" indent="0" algn="ctr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9218" name="Picture 2" descr="C:\Users\m0026855\AppData\Local\Microsoft\Windows\Temporary Internet Files\Content.IE5\8YZTRTFY\MP900438759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437" y="152400"/>
            <a:ext cx="1523746" cy="2133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953000"/>
            <a:ext cx="1600200" cy="91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610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174293437"/>
              </p:ext>
            </p:extLst>
          </p:nvPr>
        </p:nvGraphicFramePr>
        <p:xfrm>
          <a:off x="609600" y="304800"/>
          <a:ext cx="8153400" cy="6019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3717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Invitation to Participate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32773"/>
            <a:ext cx="1600200" cy="91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141037"/>
            <a:ext cx="8229600" cy="339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 descr="C:\Users\m0026855\AppData\Local\Microsoft\Windows\Temporary Internet Files\Content.IE5\BKNEFPG9\MC900104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0002">
            <a:off x="696332" y="2446201"/>
            <a:ext cx="1688751" cy="78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59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Invitation to Participate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32773"/>
            <a:ext cx="1600200" cy="91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84582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 descr="C:\Users\m0026855\AppData\Local\Microsoft\Windows\Temporary Internet Files\Content.IE5\BKNEFPG9\MC900104734[1].wm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0002">
            <a:off x="543932" y="2550221"/>
            <a:ext cx="1688751" cy="78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15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95400"/>
          </a:xfrm>
        </p:spPr>
        <p:txBody>
          <a:bodyPr/>
          <a:lstStyle/>
          <a:p>
            <a:r>
              <a:rPr lang="en-US" dirty="0" smtClean="0"/>
              <a:t>MSU English Ed Blog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8416235" cy="43558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918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600200"/>
          </a:xfrm>
        </p:spPr>
        <p:txBody>
          <a:bodyPr/>
          <a:lstStyle/>
          <a:p>
            <a:r>
              <a:rPr lang="en-US" sz="4800" dirty="0" smtClean="0"/>
              <a:t>Reading: </a:t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What We Teach</a:t>
            </a:r>
            <a:br>
              <a:rPr lang="en-US" sz="4800" dirty="0" smtClean="0"/>
            </a:br>
            <a:r>
              <a:rPr lang="en-US" sz="4800" dirty="0" smtClean="0"/>
              <a:t>How We Teach It</a:t>
            </a:r>
            <a:endParaRPr lang="en-US" sz="4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255827"/>
            <a:ext cx="213262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56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 smtClean="0"/>
              <a:t>37-43. Favored Texts:</a:t>
            </a:r>
            <a:br>
              <a:rPr lang="en-US" sz="2800" dirty="0" smtClean="0"/>
            </a:br>
            <a:r>
              <a:rPr lang="en-US" sz="2800" dirty="0" smtClean="0"/>
              <a:t>Most Frequently Taught</a:t>
            </a:r>
            <a:br>
              <a:rPr lang="en-US" sz="2800" dirty="0" smtClean="0"/>
            </a:br>
            <a:r>
              <a:rPr lang="en-US" sz="2800" dirty="0" smtClean="0"/>
              <a:t>Fiction, Epics, Plays, Poetry, and Nonfiction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The following lists were created by combining</a:t>
            </a:r>
          </a:p>
          <a:p>
            <a:pPr lvl="3"/>
            <a:r>
              <a:rPr lang="en-US" dirty="0" smtClean="0"/>
              <a:t> commonly anthologized texts </a:t>
            </a:r>
          </a:p>
          <a:p>
            <a:pPr lvl="3"/>
            <a:r>
              <a:rPr lang="en-US" dirty="0" smtClean="0"/>
              <a:t>college-bound reading lists </a:t>
            </a:r>
          </a:p>
          <a:p>
            <a:pPr lvl="3"/>
            <a:r>
              <a:rPr lang="en-US" dirty="0" smtClean="0"/>
              <a:t>and sample texts from Appendix B</a:t>
            </a:r>
          </a:p>
          <a:p>
            <a:pPr marL="1371600" lvl="3" indent="0">
              <a:buNone/>
            </a:pPr>
            <a:r>
              <a:rPr lang="en-US" dirty="0"/>
              <a:t>	</a:t>
            </a:r>
            <a:r>
              <a:rPr lang="en-US" dirty="0" smtClean="0"/>
              <a:t>of the Common Core State Standards.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They are organized from the most to least frequently taught by survey respondents.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32773"/>
            <a:ext cx="1600200" cy="91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870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698638"/>
              </p:ext>
            </p:extLst>
          </p:nvPr>
        </p:nvGraphicFramePr>
        <p:xfrm>
          <a:off x="1528763" y="287338"/>
          <a:ext cx="6005512" cy="620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Document" r:id="rId5" imgW="6086769" imgH="6381643" progId="Word.Document.12">
                  <p:embed/>
                </p:oleObj>
              </mc:Choice>
              <mc:Fallback>
                <p:oleObj name="Document" r:id="rId5" imgW="6086769" imgH="6381643" progId="Word.Document.12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8763" y="287338"/>
                        <a:ext cx="6005512" cy="6208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978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0724665"/>
              </p:ext>
            </p:extLst>
          </p:nvPr>
        </p:nvGraphicFramePr>
        <p:xfrm>
          <a:off x="1524001" y="228600"/>
          <a:ext cx="6228842" cy="6629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Document" r:id="rId4" imgW="6086769" imgH="7399461" progId="Word.Document.12">
                  <p:embed/>
                </p:oleObj>
              </mc:Choice>
              <mc:Fallback>
                <p:oleObj name="Document" r:id="rId4" imgW="6086769" imgH="7399461" progId="Word.Document.12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1" y="228600"/>
                        <a:ext cx="6228842" cy="66294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966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981</TotalTime>
  <Words>1449</Words>
  <Application>Microsoft Office PowerPoint</Application>
  <PresentationFormat>On-screen Show (4:3)</PresentationFormat>
  <Paragraphs>193</Paragraphs>
  <Slides>31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Executive</vt:lpstr>
      <vt:lpstr>Document</vt:lpstr>
      <vt:lpstr>   </vt:lpstr>
      <vt:lpstr>Background</vt:lpstr>
      <vt:lpstr>Methodology</vt:lpstr>
      <vt:lpstr>Invitation to Participate</vt:lpstr>
      <vt:lpstr>MSU English Ed Blog</vt:lpstr>
      <vt:lpstr>Reading:   What We Teach How We Teach It</vt:lpstr>
      <vt:lpstr>37-43. Favored Texts: Most Frequently Taught Fiction, Epics, Plays, Poetry, and Nonfiction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Grammar and Usage:  What We Teach How We Teach 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Teachers’ Perspectives:  Preparation and Professional Development</vt:lpstr>
      <vt:lpstr>PowerPoint Presentation</vt:lpstr>
      <vt:lpstr>PowerPoint Presentation</vt:lpstr>
      <vt:lpstr>Invitation to Participate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Kathryn Crusie Mincey</dc:creator>
  <cp:lastModifiedBy>Kathryn Crusie Mincey</cp:lastModifiedBy>
  <cp:revision>67</cp:revision>
  <dcterms:created xsi:type="dcterms:W3CDTF">2012-02-10T13:43:49Z</dcterms:created>
  <dcterms:modified xsi:type="dcterms:W3CDTF">2012-02-17T04:19:43Z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287051829</vt:i4>
  </property>
  <property fmtid="{D5CDD505-2E9C-101B-9397-08002B2CF9AE}" pid="3" name="_NewReviewCycle">
    <vt:lpwstr/>
  </property>
  <property fmtid="{D5CDD505-2E9C-101B-9397-08002B2CF9AE}" pid="4" name="_EmailSubject">
    <vt:lpwstr>Presentation Files for KCTE Wiki</vt:lpwstr>
  </property>
  <property fmtid="{D5CDD505-2E9C-101B-9397-08002B2CF9AE}" pid="5" name="_AuthorEmail">
    <vt:lpwstr>k.mincey@moreheadstate.edu</vt:lpwstr>
  </property>
  <property fmtid="{D5CDD505-2E9C-101B-9397-08002B2CF9AE}" pid="6" name="_AuthorEmailDisplayName">
    <vt:lpwstr>Kathryn Crusie Mincey</vt:lpwstr>
  </property>
  <property fmtid="{D5CDD505-2E9C-101B-9397-08002B2CF9AE}" pid="7" name="_PreviousAdHocReviewCycleID">
    <vt:i4>415885442</vt:i4>
  </property>
</Properties>
</file>